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306" r:id="rId4"/>
    <p:sldId id="307" r:id="rId5"/>
    <p:sldId id="308" r:id="rId6"/>
    <p:sldId id="309" r:id="rId7"/>
    <p:sldId id="258" r:id="rId8"/>
    <p:sldId id="272" r:id="rId9"/>
    <p:sldId id="259" r:id="rId10"/>
    <p:sldId id="261" r:id="rId11"/>
    <p:sldId id="260" r:id="rId12"/>
    <p:sldId id="301" r:id="rId13"/>
    <p:sldId id="266" r:id="rId14"/>
    <p:sldId id="267" r:id="rId15"/>
    <p:sldId id="268" r:id="rId16"/>
    <p:sldId id="269" r:id="rId17"/>
    <p:sldId id="310" r:id="rId18"/>
    <p:sldId id="262" r:id="rId19"/>
    <p:sldId id="270" r:id="rId20"/>
    <p:sldId id="303" r:id="rId21"/>
    <p:sldId id="304" r:id="rId22"/>
    <p:sldId id="273" r:id="rId23"/>
    <p:sldId id="274" r:id="rId24"/>
    <p:sldId id="311" r:id="rId25"/>
    <p:sldId id="263" r:id="rId26"/>
    <p:sldId id="276" r:id="rId27"/>
    <p:sldId id="277" r:id="rId28"/>
    <p:sldId id="264" r:id="rId29"/>
    <p:sldId id="279" r:id="rId30"/>
    <p:sldId id="280" r:id="rId31"/>
    <p:sldId id="313" r:id="rId32"/>
    <p:sldId id="314" r:id="rId33"/>
    <p:sldId id="282" r:id="rId34"/>
    <p:sldId id="283" r:id="rId35"/>
    <p:sldId id="278" r:id="rId36"/>
    <p:sldId id="271" r:id="rId37"/>
    <p:sldId id="284" r:id="rId38"/>
    <p:sldId id="285" r:id="rId39"/>
    <p:sldId id="286" r:id="rId40"/>
    <p:sldId id="287" r:id="rId41"/>
    <p:sldId id="288" r:id="rId42"/>
    <p:sldId id="289" r:id="rId43"/>
    <p:sldId id="291" r:id="rId44"/>
    <p:sldId id="315" r:id="rId45"/>
    <p:sldId id="292" r:id="rId46"/>
    <p:sldId id="293" r:id="rId47"/>
    <p:sldId id="305" r:id="rId48"/>
    <p:sldId id="295" r:id="rId49"/>
    <p:sldId id="296" r:id="rId50"/>
    <p:sldId id="300" r:id="rId51"/>
    <p:sldId id="298" r:id="rId52"/>
    <p:sldId id="297" r:id="rId53"/>
    <p:sldId id="299" r:id="rId54"/>
    <p:sldId id="3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07" autoAdjust="0"/>
    <p:restoredTop sz="94660"/>
  </p:normalViewPr>
  <p:slideViewPr>
    <p:cSldViewPr snapToGrid="0">
      <p:cViewPr varScale="1">
        <p:scale>
          <a:sx n="121" d="100"/>
          <a:sy n="121" d="100"/>
        </p:scale>
        <p:origin x="184" y="1776"/>
      </p:cViewPr>
      <p:guideLst/>
    </p:cSldViewPr>
  </p:slideViewPr>
  <p:notesTextViewPr>
    <p:cViewPr>
      <p:scale>
        <a:sx n="1" d="1"/>
        <a:sy n="1" d="1"/>
      </p:scale>
      <p:origin x="0" y="0"/>
    </p:cViewPr>
  </p:notesTextViewPr>
  <p:sorterViewPr>
    <p:cViewPr>
      <p:scale>
        <a:sx n="67" d="100"/>
        <a:sy n="67" d="100"/>
      </p:scale>
      <p:origin x="0" y="-6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EA722-5E51-A74D-8DC2-AFC715A7FBC2}" type="datetimeFigureOut">
              <a:rPr lang="en-US" smtClean="0"/>
              <a:t>12/12/18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3ADDF-B2CD-E04F-A3DD-53374AB665BF}" type="slidenum">
              <a:rPr lang="en-US" smtClean="0"/>
              <a:t>‹#›</a:t>
            </a:fld>
            <a:endParaRPr lang="en-US"/>
          </a:p>
        </p:txBody>
      </p:sp>
    </p:spTree>
    <p:extLst>
      <p:ext uri="{BB962C8B-B14F-4D97-AF65-F5344CB8AC3E}">
        <p14:creationId xmlns:p14="http://schemas.microsoft.com/office/powerpoint/2010/main" val="1048346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AD40-2DB7-4714-A626-F7D93035C9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3611EE-314E-4738-91D6-5DD0202D39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FF8BF9-2FA8-44A8-B16F-F7117F40CF6D}"/>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3A36AD44-3916-418C-B7A2-51BB72758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CE11A-8D07-4D6E-B5C7-50E5478856F3}"/>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951953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1653-2C78-45DD-9DD0-39F8FC9E38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52039-3AEE-49E2-BF08-372768E5434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C1D89C-F199-452B-AFEA-F900A2D09E88}"/>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73F6E568-7023-41E5-A207-33CCCFB65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C20AC-81BD-4509-ADF8-BF4EE732B715}"/>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33988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26DFFB-6388-4B0C-BCCD-D1C4276FB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7D06A8-5C7C-4D5E-AA4A-663EE583220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418F50-04ED-4204-ADEB-A5B4B86E8C34}"/>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290C536F-B00F-4219-8786-90174614E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9A010-B57B-4A01-985C-D8FEDA32E151}"/>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1507084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A978-4722-4604-8C2B-6586B570B0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297870-9B99-48CC-AE69-60A414BBC3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01D19-AD01-4D40-A611-50E5898959B5}"/>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10A403AE-34D3-487B-BD6B-F70010A0B4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D8180C-2FDC-45C0-A9C3-B1E225ABDADE}"/>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505605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92579-356E-4122-A6A4-CBC8E77235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E1DE3B-1C4A-4DCE-88B4-C26D2AE3D1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306952-DBEB-4440-956D-58F56961B4E3}"/>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2E684322-3E92-46BC-A47E-DE6F196C9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9B367-05D1-4C6D-B9B7-B44FE4A138D2}"/>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1627563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95B6-86B3-4921-9C3D-68A14805C3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B6BB94-5E5B-420E-B22D-870080A021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0FBE62-8BE3-4208-A3EC-8FFBAB8391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F1C316-E160-4D58-A510-6DC7CC740E26}"/>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6" name="Footer Placeholder 5">
            <a:extLst>
              <a:ext uri="{FF2B5EF4-FFF2-40B4-BE49-F238E27FC236}">
                <a16:creationId xmlns:a16="http://schemas.microsoft.com/office/drawing/2014/main" id="{1F1AB56B-1746-4042-88F6-CD73B5F6E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3D5AC-DEFF-446F-8323-440F877E2546}"/>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1322091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F2817-D6CC-4B85-A93E-70B9BC2365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9C5E4B-BA20-4217-9C71-5F2B7444EE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7D1171-FA6C-4A32-840F-9994F6DB4CF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4DE3C0-0804-4EB6-9D89-D94FBDAEA3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8F8DD8-B9F8-4C19-BF43-11B83AA129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B31B14-C9E5-4039-A263-5EC4AD22BC92}"/>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8" name="Footer Placeholder 7">
            <a:extLst>
              <a:ext uri="{FF2B5EF4-FFF2-40B4-BE49-F238E27FC236}">
                <a16:creationId xmlns:a16="http://schemas.microsoft.com/office/drawing/2014/main" id="{F5411EE0-8A13-40F4-8C71-3989D5BD7E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B678ED-B30E-441F-9ACA-1C7F5EED7471}"/>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2619351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E5E9F-76B5-4BC2-86C3-C69435C7DE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2B56BC-B003-4159-AE97-4FE035262467}"/>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4" name="Footer Placeholder 3">
            <a:extLst>
              <a:ext uri="{FF2B5EF4-FFF2-40B4-BE49-F238E27FC236}">
                <a16:creationId xmlns:a16="http://schemas.microsoft.com/office/drawing/2014/main" id="{84E6E5BB-E1FC-4045-B75B-B40E835521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A4A967-4E2B-41D4-8BFA-2393DD9CC0DA}"/>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314554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63F40-D232-47F2-925E-269DCD18D7AD}"/>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3" name="Footer Placeholder 2">
            <a:extLst>
              <a:ext uri="{FF2B5EF4-FFF2-40B4-BE49-F238E27FC236}">
                <a16:creationId xmlns:a16="http://schemas.microsoft.com/office/drawing/2014/main" id="{6E4AAB8B-75A5-4940-887E-96E963DE96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1EC97F-7CCF-448B-B5CD-B3839A254E6C}"/>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2765424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E841-8376-4FAE-89B4-7228AA53E0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CAEAB2-2783-403A-A345-F129437076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ED766-9B15-4958-8235-D211DC968C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5D532A-5BA6-4CF5-AC45-129090A7CE0A}"/>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6" name="Footer Placeholder 5">
            <a:extLst>
              <a:ext uri="{FF2B5EF4-FFF2-40B4-BE49-F238E27FC236}">
                <a16:creationId xmlns:a16="http://schemas.microsoft.com/office/drawing/2014/main" id="{1FBD2585-2230-49D7-9E50-95231F7F26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F3BAD-9B94-4B43-92AD-80B4AE05429A}"/>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203616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1DCC-ADC6-4C49-A16B-0DA2B666AB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37E25F-BA21-42E8-ABC1-562AD4E48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98D06D-8084-4797-9D5A-590E380A4A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CDD855-865C-42FF-A9B4-91FCA1D6D6FA}"/>
              </a:ext>
            </a:extLst>
          </p:cNvPr>
          <p:cNvSpPr>
            <a:spLocks noGrp="1"/>
          </p:cNvSpPr>
          <p:nvPr>
            <p:ph type="dt" sz="half" idx="10"/>
          </p:nvPr>
        </p:nvSpPr>
        <p:spPr/>
        <p:txBody>
          <a:bodyPr/>
          <a:lstStyle/>
          <a:p>
            <a:fld id="{C511787B-2C2E-43DD-B936-C4CA466E60C1}" type="datetimeFigureOut">
              <a:rPr lang="en-US" smtClean="0"/>
              <a:t>12/12/18</a:t>
            </a:fld>
            <a:endParaRPr lang="en-US"/>
          </a:p>
        </p:txBody>
      </p:sp>
      <p:sp>
        <p:nvSpPr>
          <p:cNvPr id="6" name="Footer Placeholder 5">
            <a:extLst>
              <a:ext uri="{FF2B5EF4-FFF2-40B4-BE49-F238E27FC236}">
                <a16:creationId xmlns:a16="http://schemas.microsoft.com/office/drawing/2014/main" id="{3139381C-8E5B-4BCA-A4F3-17F7C1C833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9557C-41D0-4344-846F-8FF3A3E87DF7}"/>
              </a:ext>
            </a:extLst>
          </p:cNvPr>
          <p:cNvSpPr>
            <a:spLocks noGrp="1"/>
          </p:cNvSpPr>
          <p:nvPr>
            <p:ph type="sldNum" sz="quarter" idx="12"/>
          </p:nvPr>
        </p:nvSpPr>
        <p:spPr/>
        <p:txBody>
          <a:bodyPr/>
          <a:lstStyle/>
          <a:p>
            <a:fld id="{46580937-5A93-4E8A-AB57-5711F4B36862}" type="slidenum">
              <a:rPr lang="en-US" smtClean="0"/>
              <a:t>‹#›</a:t>
            </a:fld>
            <a:endParaRPr lang="en-US"/>
          </a:p>
        </p:txBody>
      </p:sp>
    </p:spTree>
    <p:extLst>
      <p:ext uri="{BB962C8B-B14F-4D97-AF65-F5344CB8AC3E}">
        <p14:creationId xmlns:p14="http://schemas.microsoft.com/office/powerpoint/2010/main" val="2840935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D46D67-932E-499B-92C1-D1C6FA9232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CA4753-889C-4435-A7DB-26150C90E5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03FC1-7CDB-4114-B8AE-FCB38474E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11787B-2C2E-43DD-B936-C4CA466E60C1}" type="datetimeFigureOut">
              <a:rPr lang="en-US" smtClean="0"/>
              <a:t>12/12/18</a:t>
            </a:fld>
            <a:endParaRPr lang="en-US"/>
          </a:p>
        </p:txBody>
      </p:sp>
      <p:sp>
        <p:nvSpPr>
          <p:cNvPr id="5" name="Footer Placeholder 4">
            <a:extLst>
              <a:ext uri="{FF2B5EF4-FFF2-40B4-BE49-F238E27FC236}">
                <a16:creationId xmlns:a16="http://schemas.microsoft.com/office/drawing/2014/main" id="{4BF69506-590C-4A7F-915E-2CA2B6C72C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190700-DA5D-40F7-984A-85FCAFC8F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580937-5A93-4E8A-AB57-5711F4B36862}" type="slidenum">
              <a:rPr lang="en-US" smtClean="0"/>
              <a:t>‹#›</a:t>
            </a:fld>
            <a:endParaRPr lang="en-US"/>
          </a:p>
        </p:txBody>
      </p:sp>
    </p:spTree>
    <p:extLst>
      <p:ext uri="{BB962C8B-B14F-4D97-AF65-F5344CB8AC3E}">
        <p14:creationId xmlns:p14="http://schemas.microsoft.com/office/powerpoint/2010/main" val="14536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1358B-797D-4395-9282-9385BA0AB37E}"/>
              </a:ext>
            </a:extLst>
          </p:cNvPr>
          <p:cNvSpPr>
            <a:spLocks noGrp="1"/>
          </p:cNvSpPr>
          <p:nvPr>
            <p:ph type="ctrTitle"/>
          </p:nvPr>
        </p:nvSpPr>
        <p:spPr/>
        <p:txBody>
          <a:bodyPr>
            <a:normAutofit fontScale="90000"/>
          </a:bodyPr>
          <a:lstStyle/>
          <a:p>
            <a:r>
              <a:rPr lang="en-US" dirty="0"/>
              <a:t>PAW pipeline for processing Proteome Discoverer TMT data</a:t>
            </a:r>
          </a:p>
        </p:txBody>
      </p:sp>
      <p:sp>
        <p:nvSpPr>
          <p:cNvPr id="3" name="Subtitle 2">
            <a:extLst>
              <a:ext uri="{FF2B5EF4-FFF2-40B4-BE49-F238E27FC236}">
                <a16:creationId xmlns:a16="http://schemas.microsoft.com/office/drawing/2014/main" id="{AC38B3A2-CBFB-4553-A04D-1988EB007665}"/>
              </a:ext>
            </a:extLst>
          </p:cNvPr>
          <p:cNvSpPr>
            <a:spLocks noGrp="1"/>
          </p:cNvSpPr>
          <p:nvPr>
            <p:ph type="subTitle" idx="1"/>
          </p:nvPr>
        </p:nvSpPr>
        <p:spPr/>
        <p:txBody>
          <a:bodyPr/>
          <a:lstStyle/>
          <a:p>
            <a:r>
              <a:rPr lang="en-US" dirty="0"/>
              <a:t>Phil Wilmarth, OHSU 2017</a:t>
            </a:r>
          </a:p>
        </p:txBody>
      </p:sp>
    </p:spTree>
    <p:extLst>
      <p:ext uri="{BB962C8B-B14F-4D97-AF65-F5344CB8AC3E}">
        <p14:creationId xmlns:p14="http://schemas.microsoft.com/office/powerpoint/2010/main" val="2517474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FB7E1-37AA-4322-90F8-D8C386891566}"/>
              </a:ext>
            </a:extLst>
          </p:cNvPr>
          <p:cNvPicPr>
            <a:picLocks noChangeAspect="1"/>
          </p:cNvPicPr>
          <p:nvPr/>
        </p:nvPicPr>
        <p:blipFill>
          <a:blip r:embed="rId2"/>
          <a:stretch>
            <a:fillRect/>
          </a:stretch>
        </p:blipFill>
        <p:spPr>
          <a:xfrm>
            <a:off x="250563" y="0"/>
            <a:ext cx="8745794" cy="6858000"/>
          </a:xfrm>
          <a:prstGeom prst="rect">
            <a:avLst/>
          </a:prstGeom>
        </p:spPr>
      </p:pic>
      <p:sp>
        <p:nvSpPr>
          <p:cNvPr id="2" name="Rectangle 1"/>
          <p:cNvSpPr/>
          <p:nvPr/>
        </p:nvSpPr>
        <p:spPr>
          <a:xfrm>
            <a:off x="1401289" y="2458192"/>
            <a:ext cx="1959428" cy="3681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18317" y="961901"/>
            <a:ext cx="4536374" cy="4524315"/>
          </a:xfrm>
          <a:prstGeom prst="rect">
            <a:avLst/>
          </a:prstGeom>
          <a:solidFill>
            <a:schemeClr val="bg1"/>
          </a:solidFill>
        </p:spPr>
        <p:txBody>
          <a:bodyPr wrap="square" rtlCol="0">
            <a:spAutoFit/>
          </a:bodyPr>
          <a:lstStyle/>
          <a:p>
            <a:endParaRPr lang="en-US" sz="2400" dirty="0"/>
          </a:p>
          <a:p>
            <a:r>
              <a:rPr lang="en-US" sz="2400" dirty="0"/>
              <a:t>Select the converter for the appropriate Proteome Discoverer version (1.4 versus 2.1 or 2.2).</a:t>
            </a:r>
          </a:p>
          <a:p>
            <a:endParaRPr lang="en-US" sz="2400" dirty="0"/>
          </a:p>
          <a:p>
            <a:r>
              <a:rPr lang="en-US" sz="2400" dirty="0"/>
              <a:t>The PSM file should have</a:t>
            </a:r>
            <a:br>
              <a:rPr lang="en-US" sz="2400" dirty="0"/>
            </a:br>
            <a:r>
              <a:rPr lang="en-US" sz="2400" dirty="0"/>
              <a:t>already been exported from PD</a:t>
            </a:r>
            <a:br>
              <a:rPr lang="en-US" sz="2400" dirty="0"/>
            </a:br>
            <a:r>
              <a:rPr lang="en-US" sz="2400" dirty="0"/>
              <a:t>as a text file (tab-delimited). Regular headers or R-friendly headers are supported. Excel files are not supported.</a:t>
            </a:r>
          </a:p>
          <a:p>
            <a:r>
              <a:rPr lang="en-US" sz="2400" dirty="0"/>
              <a:t> </a:t>
            </a:r>
          </a:p>
        </p:txBody>
      </p:sp>
    </p:spTree>
    <p:extLst>
      <p:ext uri="{BB962C8B-B14F-4D97-AF65-F5344CB8AC3E}">
        <p14:creationId xmlns:p14="http://schemas.microsoft.com/office/powerpoint/2010/main" val="879921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AFAA6E-E299-4574-A8F7-17AB9BB2D2DC}"/>
              </a:ext>
            </a:extLst>
          </p:cNvPr>
          <p:cNvPicPr>
            <a:picLocks noChangeAspect="1"/>
          </p:cNvPicPr>
          <p:nvPr/>
        </p:nvPicPr>
        <p:blipFill>
          <a:blip r:embed="rId2"/>
          <a:stretch>
            <a:fillRect/>
          </a:stretch>
        </p:blipFill>
        <p:spPr>
          <a:xfrm>
            <a:off x="5667313" y="57150"/>
            <a:ext cx="6391275" cy="6800850"/>
          </a:xfrm>
          <a:prstGeom prst="rect">
            <a:avLst/>
          </a:prstGeom>
        </p:spPr>
      </p:pic>
      <p:sp>
        <p:nvSpPr>
          <p:cNvPr id="3" name="TextBox 2"/>
          <p:cNvSpPr txBox="1"/>
          <p:nvPr/>
        </p:nvSpPr>
        <p:spPr>
          <a:xfrm>
            <a:off x="249382" y="273133"/>
            <a:ext cx="5225143" cy="4524315"/>
          </a:xfrm>
          <a:prstGeom prst="rect">
            <a:avLst/>
          </a:prstGeom>
          <a:noFill/>
        </p:spPr>
        <p:txBody>
          <a:bodyPr wrap="square" rtlCol="0">
            <a:spAutoFit/>
          </a:bodyPr>
          <a:lstStyle/>
          <a:p>
            <a:r>
              <a:rPr lang="en-US" sz="2400" dirty="0"/>
              <a:t>The script opens in a text editor window.</a:t>
            </a:r>
            <a:br>
              <a:rPr lang="en-US" sz="2400" dirty="0"/>
            </a:br>
            <a:r>
              <a:rPr lang="en-US" sz="2400" dirty="0"/>
              <a:t>Python is an easier computer language to learn than most. The scripts are fairly well commented and most variable names are sensible. Python scripts are somewhat upside down. Definitions of classes, functions (subroutines), and any global-scope variables need to have been scanned by the interpreter before it gets to the actual code. That usually means that they are located at the top of the text files. </a:t>
            </a:r>
          </a:p>
        </p:txBody>
      </p:sp>
      <p:sp>
        <p:nvSpPr>
          <p:cNvPr id="4" name="Oval 3"/>
          <p:cNvSpPr/>
          <p:nvPr/>
        </p:nvSpPr>
        <p:spPr>
          <a:xfrm>
            <a:off x="5474525" y="32874"/>
            <a:ext cx="2560866" cy="355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4938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34274" y="5644"/>
            <a:ext cx="6444983" cy="6858000"/>
          </a:xfrm>
          <a:prstGeom prst="rect">
            <a:avLst/>
          </a:prstGeom>
        </p:spPr>
      </p:pic>
      <p:sp>
        <p:nvSpPr>
          <p:cNvPr id="3" name="TextBox 2"/>
          <p:cNvSpPr txBox="1"/>
          <p:nvPr/>
        </p:nvSpPr>
        <p:spPr>
          <a:xfrm>
            <a:off x="112889" y="146757"/>
            <a:ext cx="5514621" cy="6370975"/>
          </a:xfrm>
          <a:prstGeom prst="rect">
            <a:avLst/>
          </a:prstGeom>
          <a:noFill/>
        </p:spPr>
        <p:txBody>
          <a:bodyPr wrap="square" rtlCol="0">
            <a:spAutoFit/>
          </a:bodyPr>
          <a:lstStyle/>
          <a:p>
            <a:r>
              <a:rPr lang="en-US" sz="2400" dirty="0"/>
              <a:t>There are some global parameters located just below the “import” statements. There is a Percolator q-value cutoff (accepts PSMs with a smaller q-value than cutoff), a</a:t>
            </a:r>
            <a:br>
              <a:rPr lang="en-US" sz="2400" dirty="0"/>
            </a:br>
            <a:r>
              <a:rPr lang="en-US" sz="2400" dirty="0"/>
              <a:t>delta mass window in ppm, a minimum (trimmed) average reporter ion value (peak heights, a.k.a. “intensities” in PD </a:t>
            </a:r>
            <a:r>
              <a:rPr lang="en-US" sz="2400" b="1" dirty="0"/>
              <a:t>are </a:t>
            </a:r>
            <a:br>
              <a:rPr lang="en-US" sz="2400" b="1" dirty="0"/>
            </a:br>
            <a:r>
              <a:rPr lang="en-US" sz="2400" b="1" dirty="0"/>
              <a:t>recommended</a:t>
            </a:r>
            <a:r>
              <a:rPr lang="en-US" sz="2400" dirty="0"/>
              <a:t> and these are much larger numbers than the default signal-to-noise ratios), and a missing intensity replacement value (zero is better at this stage in the processing).</a:t>
            </a:r>
          </a:p>
          <a:p>
            <a:endParaRPr lang="en-US" sz="2400" dirty="0"/>
          </a:p>
          <a:p>
            <a:r>
              <a:rPr lang="en-US" sz="2400" dirty="0"/>
              <a:t>You might want a stricter q-value cutoff or tighter mass tolerances. If using S/N quantities instead of peak heights, the INTENSITY cutoff should be much smaller.</a:t>
            </a:r>
          </a:p>
        </p:txBody>
      </p:sp>
    </p:spTree>
    <p:extLst>
      <p:ext uri="{BB962C8B-B14F-4D97-AF65-F5344CB8AC3E}">
        <p14:creationId xmlns:p14="http://schemas.microsoft.com/office/powerpoint/2010/main" val="3316361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0F9ED-5F1F-4BD7-A9FB-D382D95909F2}"/>
              </a:ext>
            </a:extLst>
          </p:cNvPr>
          <p:cNvPicPr>
            <a:picLocks noChangeAspect="1"/>
          </p:cNvPicPr>
          <p:nvPr/>
        </p:nvPicPr>
        <p:blipFill>
          <a:blip r:embed="rId2"/>
          <a:stretch>
            <a:fillRect/>
          </a:stretch>
        </p:blipFill>
        <p:spPr>
          <a:xfrm>
            <a:off x="0" y="157162"/>
            <a:ext cx="12192000" cy="6543675"/>
          </a:xfrm>
          <a:prstGeom prst="rect">
            <a:avLst/>
          </a:prstGeom>
        </p:spPr>
      </p:pic>
      <p:sp>
        <p:nvSpPr>
          <p:cNvPr id="2" name="Oval 1"/>
          <p:cNvSpPr/>
          <p:nvPr/>
        </p:nvSpPr>
        <p:spPr>
          <a:xfrm>
            <a:off x="837488" y="1059679"/>
            <a:ext cx="1256232" cy="2563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691641" y="2068082"/>
            <a:ext cx="5018361" cy="1200329"/>
          </a:xfrm>
          <a:prstGeom prst="rect">
            <a:avLst/>
          </a:prstGeom>
          <a:noFill/>
        </p:spPr>
        <p:txBody>
          <a:bodyPr wrap="none" rtlCol="0">
            <a:spAutoFit/>
          </a:bodyPr>
          <a:lstStyle/>
          <a:p>
            <a:r>
              <a:rPr lang="en-US" sz="2400" dirty="0"/>
              <a:t>Select the </a:t>
            </a:r>
            <a:r>
              <a:rPr lang="en-US" sz="2400" u="sng" dirty="0"/>
              <a:t>Run Module </a:t>
            </a:r>
            <a:r>
              <a:rPr lang="en-US" sz="2400" dirty="0"/>
              <a:t>command from</a:t>
            </a:r>
            <a:br>
              <a:rPr lang="en-US" sz="2400" dirty="0"/>
            </a:br>
            <a:r>
              <a:rPr lang="en-US" sz="2400" dirty="0"/>
              <a:t>the </a:t>
            </a:r>
            <a:r>
              <a:rPr lang="en-US" sz="2400" u="sng" dirty="0"/>
              <a:t>Run</a:t>
            </a:r>
            <a:r>
              <a:rPr lang="en-US" sz="2400" dirty="0"/>
              <a:t> menu in the script’s text </a:t>
            </a:r>
            <a:br>
              <a:rPr lang="en-US" sz="2400" dirty="0"/>
            </a:br>
            <a:r>
              <a:rPr lang="en-US" sz="2400" dirty="0"/>
              <a:t>editor window to execute the script.</a:t>
            </a:r>
          </a:p>
        </p:txBody>
      </p:sp>
      <p:cxnSp>
        <p:nvCxnSpPr>
          <p:cNvPr id="6" name="Straight Arrow Connector 5"/>
          <p:cNvCxnSpPr/>
          <p:nvPr/>
        </p:nvCxnSpPr>
        <p:spPr>
          <a:xfrm flipH="1" flipV="1">
            <a:off x="2150534" y="1316053"/>
            <a:ext cx="2466622" cy="9586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679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412E41-D748-4B48-AF36-48C1796EDBE5}"/>
              </a:ext>
            </a:extLst>
          </p:cNvPr>
          <p:cNvPicPr>
            <a:picLocks noChangeAspect="1"/>
          </p:cNvPicPr>
          <p:nvPr/>
        </p:nvPicPr>
        <p:blipFill>
          <a:blip r:embed="rId2"/>
          <a:stretch>
            <a:fillRect/>
          </a:stretch>
        </p:blipFill>
        <p:spPr>
          <a:xfrm>
            <a:off x="1723103" y="0"/>
            <a:ext cx="8745794" cy="6858000"/>
          </a:xfrm>
          <a:prstGeom prst="rect">
            <a:avLst/>
          </a:prstGeom>
        </p:spPr>
      </p:pic>
      <p:sp>
        <p:nvSpPr>
          <p:cNvPr id="3" name="TextBox 2"/>
          <p:cNvSpPr txBox="1"/>
          <p:nvPr/>
        </p:nvSpPr>
        <p:spPr>
          <a:xfrm>
            <a:off x="3298677" y="2828835"/>
            <a:ext cx="6464718" cy="1200329"/>
          </a:xfrm>
          <a:prstGeom prst="rect">
            <a:avLst/>
          </a:prstGeom>
          <a:noFill/>
        </p:spPr>
        <p:txBody>
          <a:bodyPr wrap="none" rtlCol="0">
            <a:spAutoFit/>
          </a:bodyPr>
          <a:lstStyle/>
          <a:p>
            <a:r>
              <a:rPr lang="en-US" sz="2400" dirty="0"/>
              <a:t>All scripts get input filenames from user selections</a:t>
            </a:r>
            <a:br>
              <a:rPr lang="en-US" sz="2400" dirty="0"/>
            </a:br>
            <a:r>
              <a:rPr lang="en-US" sz="2400" dirty="0"/>
              <a:t>in standard file browser dialog boxes. This is an </a:t>
            </a:r>
            <a:br>
              <a:rPr lang="en-US" sz="2400" dirty="0"/>
            </a:br>
            <a:r>
              <a:rPr lang="en-US" sz="2400" dirty="0"/>
              <a:t>interactive pipeline, not a command-line pipeline.</a:t>
            </a:r>
          </a:p>
        </p:txBody>
      </p:sp>
      <p:sp>
        <p:nvSpPr>
          <p:cNvPr id="4" name="Oval 3"/>
          <p:cNvSpPr/>
          <p:nvPr/>
        </p:nvSpPr>
        <p:spPr>
          <a:xfrm>
            <a:off x="1435693" y="-1"/>
            <a:ext cx="2136449" cy="27346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47254" y="6920"/>
            <a:ext cx="997132" cy="646331"/>
          </a:xfrm>
          <a:prstGeom prst="rect">
            <a:avLst/>
          </a:prstGeom>
          <a:noFill/>
        </p:spPr>
        <p:txBody>
          <a:bodyPr wrap="none" rtlCol="0">
            <a:spAutoFit/>
          </a:bodyPr>
          <a:lstStyle/>
          <a:p>
            <a:r>
              <a:rPr lang="en-US"/>
              <a:t>helpful </a:t>
            </a:r>
            <a:br>
              <a:rPr lang="en-US" dirty="0"/>
            </a:br>
            <a:r>
              <a:rPr lang="en-US" dirty="0"/>
              <a:t>message</a:t>
            </a:r>
          </a:p>
        </p:txBody>
      </p:sp>
      <p:sp>
        <p:nvSpPr>
          <p:cNvPr id="6" name="Oval 5"/>
          <p:cNvSpPr/>
          <p:nvPr/>
        </p:nvSpPr>
        <p:spPr>
          <a:xfrm>
            <a:off x="2649196" y="1076770"/>
            <a:ext cx="4110527" cy="5127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409062" y="6366617"/>
            <a:ext cx="1589517" cy="49138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699510" y="1612093"/>
            <a:ext cx="301686" cy="369332"/>
          </a:xfrm>
          <a:prstGeom prst="rect">
            <a:avLst/>
          </a:prstGeom>
          <a:noFill/>
        </p:spPr>
        <p:txBody>
          <a:bodyPr wrap="none" rtlCol="0">
            <a:spAutoFit/>
          </a:bodyPr>
          <a:lstStyle/>
          <a:p>
            <a:r>
              <a:rPr lang="en-US"/>
              <a:t>1</a:t>
            </a:r>
          </a:p>
        </p:txBody>
      </p:sp>
      <p:sp>
        <p:nvSpPr>
          <p:cNvPr id="9" name="TextBox 8"/>
          <p:cNvSpPr txBox="1"/>
          <p:nvPr/>
        </p:nvSpPr>
        <p:spPr>
          <a:xfrm>
            <a:off x="9062715" y="5943602"/>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320538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D0D84A-ADE5-4670-B36C-81D3AD891CE3}"/>
              </a:ext>
            </a:extLst>
          </p:cNvPr>
          <p:cNvPicPr>
            <a:picLocks noChangeAspect="1"/>
          </p:cNvPicPr>
          <p:nvPr/>
        </p:nvPicPr>
        <p:blipFill>
          <a:blip r:embed="rId2"/>
          <a:stretch>
            <a:fillRect/>
          </a:stretch>
        </p:blipFill>
        <p:spPr>
          <a:xfrm>
            <a:off x="82311" y="0"/>
            <a:ext cx="8745794" cy="6858000"/>
          </a:xfrm>
          <a:prstGeom prst="rect">
            <a:avLst/>
          </a:prstGeom>
        </p:spPr>
      </p:pic>
      <p:sp>
        <p:nvSpPr>
          <p:cNvPr id="3" name="Rounded Rectangle 2"/>
          <p:cNvSpPr/>
          <p:nvPr/>
        </p:nvSpPr>
        <p:spPr>
          <a:xfrm>
            <a:off x="153824" y="0"/>
            <a:ext cx="1213503" cy="3418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837488" y="3076486"/>
            <a:ext cx="5153114" cy="5234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106839" y="1060789"/>
            <a:ext cx="5294839" cy="4524315"/>
          </a:xfrm>
          <a:prstGeom prst="rect">
            <a:avLst/>
          </a:prstGeom>
          <a:solidFill>
            <a:schemeClr val="bg1"/>
          </a:solidFill>
        </p:spPr>
        <p:txBody>
          <a:bodyPr wrap="square" rtlCol="0">
            <a:spAutoFit/>
          </a:bodyPr>
          <a:lstStyle/>
          <a:p>
            <a:r>
              <a:rPr lang="en-US" sz="2400" dirty="0"/>
              <a:t>PD parses protein database accessions by default. The PAW pipeline needs to access the protein sequences and the FASTA file used in the search must be specified. The same FASTA file that was loaded into PD needs to be used (its name can be different). If multiple databases were used in the PD workflow, those databases need to be concatenated into a single FASTA file. All protein accessions in the PSM export file need to be present in a single FASTA file.</a:t>
            </a:r>
          </a:p>
        </p:txBody>
      </p:sp>
      <p:sp>
        <p:nvSpPr>
          <p:cNvPr id="6" name="Rounded Rectangle 5"/>
          <p:cNvSpPr/>
          <p:nvPr/>
        </p:nvSpPr>
        <p:spPr>
          <a:xfrm>
            <a:off x="6921513" y="6474977"/>
            <a:ext cx="1213503" cy="3418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268135" y="3730979"/>
            <a:ext cx="301686" cy="369332"/>
          </a:xfrm>
          <a:prstGeom prst="rect">
            <a:avLst/>
          </a:prstGeom>
          <a:noFill/>
        </p:spPr>
        <p:txBody>
          <a:bodyPr wrap="none" rtlCol="0">
            <a:spAutoFit/>
          </a:bodyPr>
          <a:lstStyle/>
          <a:p>
            <a:r>
              <a:rPr lang="en-US" dirty="0"/>
              <a:t>1</a:t>
            </a:r>
          </a:p>
        </p:txBody>
      </p:sp>
      <p:sp>
        <p:nvSpPr>
          <p:cNvPr id="9" name="TextBox 8"/>
          <p:cNvSpPr txBox="1"/>
          <p:nvPr/>
        </p:nvSpPr>
        <p:spPr>
          <a:xfrm>
            <a:off x="6581423" y="6470917"/>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005836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78E76F-D7AF-4791-84BF-5026A0DFCB9B}"/>
              </a:ext>
            </a:extLst>
          </p:cNvPr>
          <p:cNvPicPr>
            <a:picLocks noChangeAspect="1"/>
          </p:cNvPicPr>
          <p:nvPr/>
        </p:nvPicPr>
        <p:blipFill>
          <a:blip r:embed="rId2"/>
          <a:stretch>
            <a:fillRect/>
          </a:stretch>
        </p:blipFill>
        <p:spPr>
          <a:xfrm>
            <a:off x="5686291" y="57150"/>
            <a:ext cx="6391275" cy="6800850"/>
          </a:xfrm>
          <a:prstGeom prst="rect">
            <a:avLst/>
          </a:prstGeom>
        </p:spPr>
      </p:pic>
      <p:sp>
        <p:nvSpPr>
          <p:cNvPr id="3" name="TextBox 2"/>
          <p:cNvSpPr txBox="1"/>
          <p:nvPr/>
        </p:nvSpPr>
        <p:spPr>
          <a:xfrm>
            <a:off x="256375" y="333286"/>
            <a:ext cx="4563454" cy="5262979"/>
          </a:xfrm>
          <a:prstGeom prst="rect">
            <a:avLst/>
          </a:prstGeom>
          <a:noFill/>
        </p:spPr>
        <p:txBody>
          <a:bodyPr wrap="square" rtlCol="0">
            <a:spAutoFit/>
          </a:bodyPr>
          <a:lstStyle/>
          <a:p>
            <a:r>
              <a:rPr lang="en-US" sz="2400" dirty="0"/>
              <a:t>The script writes information to the console window as it runs. It echoes your parameter choices, the number of entries in the FASTA file, a summary of the modifications specified in the search (these are determined dynamically from the export file and should agree with the PD configuration), and then a series of PSM tallies subjected to the various filters. High scan rejection rates indicate problems with the data or parameter settings. </a:t>
            </a:r>
          </a:p>
        </p:txBody>
      </p:sp>
    </p:spTree>
    <p:extLst>
      <p:ext uri="{BB962C8B-B14F-4D97-AF65-F5344CB8AC3E}">
        <p14:creationId xmlns:p14="http://schemas.microsoft.com/office/powerpoint/2010/main" val="387730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74597" y="347958"/>
            <a:ext cx="11275038" cy="5909310"/>
          </a:xfrm>
          <a:prstGeom prst="rect">
            <a:avLst/>
          </a:prstGeom>
          <a:noFill/>
        </p:spPr>
        <p:txBody>
          <a:bodyPr wrap="square" rtlCol="0">
            <a:spAutoFit/>
          </a:bodyPr>
          <a:lstStyle/>
          <a:p>
            <a:r>
              <a:rPr lang="en-US" b="1" dirty="0"/>
              <a:t>Background on SQT and TXT files used by the PAW pipeline: </a:t>
            </a:r>
            <a:br>
              <a:rPr lang="en-US" dirty="0"/>
            </a:br>
            <a:r>
              <a:rPr lang="en-US" dirty="0"/>
              <a:t>The pipeline was originally developed for SEQUEST search results (DTA and OUT files). Large datasets required more efficient file formats, and MS2 and SQT files are used. These are also used when processing Comet searches. PAW text files are simplified SQT files where only the top hits are retained. The data is in a more traditional table layout as well.</a:t>
            </a:r>
            <a:br>
              <a:rPr lang="en-US" dirty="0"/>
            </a:br>
            <a:br>
              <a:rPr lang="en-US" dirty="0"/>
            </a:br>
            <a:r>
              <a:rPr lang="en-US" dirty="0"/>
              <a:t>“Filtered” versions of these files are just the scans that pass any score thresholds (usually some FDR cutoff). Removing low scoring, incorrect PSMs speeds up all downstream processing. Since PD has done the processing of the SEQUEST results and Percolator has computed q-values, the PSMs that pass any desired FDR cutoffs and accurate mass windows can be converted to these “filtered” TXT files. There are also parallel filtered SQT files that are created, which are dummy files so that the correct “txt” extension files can be determined. There is one TXT file for each LC run performed by the instrument. The TXT files contain the information needed for any subsequent pipeline steps.</a:t>
            </a:r>
            <a:br>
              <a:rPr lang="en-US" dirty="0"/>
            </a:br>
            <a:br>
              <a:rPr lang="en-US" dirty="0"/>
            </a:br>
            <a:r>
              <a:rPr lang="en-US" dirty="0"/>
              <a:t>A PAW analysis can encompass more than one PD processing. Generally, PSM-level error control requires a reasonable sized dataset for statistical reasons. However, experiments run too far apart may best be analyzed separately by PD and the results combined after the PSMs have been exported. The PAW pipeline will combine all filtered TXT files present in a single folder and do protein inference using all of the data. The only requirement is that all of the data was searched against the same FASTA file, but the samples should have a reason to be combined.</a:t>
            </a:r>
            <a:br>
              <a:rPr lang="en-US" dirty="0"/>
            </a:br>
            <a:br>
              <a:rPr lang="en-US" dirty="0"/>
            </a:br>
            <a:r>
              <a:rPr lang="en-US" dirty="0"/>
              <a:t>To combine more than one PD processing into a single results file, the filtered SQT and TXT files from each export have to be copied into a single folder and that single folder used for downstream PAW processing. Having the user do some file preparation before running the scripts is easier than programming support for files in multiple locations.</a:t>
            </a:r>
          </a:p>
        </p:txBody>
      </p:sp>
    </p:spTree>
    <p:extLst>
      <p:ext uri="{BB962C8B-B14F-4D97-AF65-F5344CB8AC3E}">
        <p14:creationId xmlns:p14="http://schemas.microsoft.com/office/powerpoint/2010/main" val="1169438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345FA9-93AE-4A0C-8543-AB18908A58A0}"/>
              </a:ext>
            </a:extLst>
          </p:cNvPr>
          <p:cNvPicPr>
            <a:picLocks noChangeAspect="1"/>
          </p:cNvPicPr>
          <p:nvPr/>
        </p:nvPicPr>
        <p:blipFill>
          <a:blip r:embed="rId2"/>
          <a:stretch>
            <a:fillRect/>
          </a:stretch>
        </p:blipFill>
        <p:spPr>
          <a:xfrm>
            <a:off x="5692115" y="57150"/>
            <a:ext cx="6391275" cy="6800850"/>
          </a:xfrm>
          <a:prstGeom prst="rect">
            <a:avLst/>
          </a:prstGeom>
        </p:spPr>
      </p:pic>
      <p:sp>
        <p:nvSpPr>
          <p:cNvPr id="3" name="TextBox 2"/>
          <p:cNvSpPr txBox="1"/>
          <p:nvPr/>
        </p:nvSpPr>
        <p:spPr>
          <a:xfrm>
            <a:off x="205316" y="1019315"/>
            <a:ext cx="5071533" cy="5262979"/>
          </a:xfrm>
          <a:prstGeom prst="rect">
            <a:avLst/>
          </a:prstGeom>
          <a:noFill/>
        </p:spPr>
        <p:txBody>
          <a:bodyPr wrap="square" rtlCol="0">
            <a:spAutoFit/>
          </a:bodyPr>
          <a:lstStyle/>
          <a:p>
            <a:r>
              <a:rPr lang="en-US" sz="2400" dirty="0"/>
              <a:t>The next script to open and run is:</a:t>
            </a:r>
            <a:br>
              <a:rPr lang="en-US" sz="2400" dirty="0"/>
            </a:br>
            <a:r>
              <a:rPr lang="en-US" sz="2400" dirty="0" err="1"/>
              <a:t>PAW_results.py</a:t>
            </a:r>
            <a:endParaRPr lang="en-US" sz="2400" dirty="0"/>
          </a:p>
          <a:p>
            <a:endParaRPr lang="en-US" sz="2400" dirty="0"/>
          </a:p>
          <a:p>
            <a:r>
              <a:rPr lang="en-US" b="1" dirty="0"/>
              <a:t>NOTE: The protein FASTA file needs to be read</a:t>
            </a:r>
            <a:br>
              <a:rPr lang="en-US" sz="2400" dirty="0"/>
            </a:br>
            <a:br>
              <a:rPr lang="en-US" sz="2400" dirty="0"/>
            </a:br>
            <a:r>
              <a:rPr lang="en-US" dirty="0"/>
              <a:t>The LC run (RAW) file names will need to be mapped into sample names and there is a simple command line loop interface to do that interactively. There are two adjustable parameters that may need to changed for some types of analyses: the minimum number of peptides per protein setting and the minimum number of tryptic termini per peptide (fully tryptic). Note that single peptide per protein identifications are typically very noisy and NOT recommended. Semi- or non-tryptic searches are not common these days, so the parameters will probably not need to be changed in most cases.</a:t>
            </a:r>
          </a:p>
        </p:txBody>
      </p:sp>
      <p:sp>
        <p:nvSpPr>
          <p:cNvPr id="4" name="Oval 3"/>
          <p:cNvSpPr/>
          <p:nvPr/>
        </p:nvSpPr>
        <p:spPr>
          <a:xfrm>
            <a:off x="5534952" y="57150"/>
            <a:ext cx="1545579" cy="282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5010150" y="3618090"/>
            <a:ext cx="628650" cy="712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870450" y="3981450"/>
            <a:ext cx="768349" cy="373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4538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C9440-4CA2-4D85-9127-B968B467B9BC}"/>
              </a:ext>
            </a:extLst>
          </p:cNvPr>
          <p:cNvPicPr>
            <a:picLocks noChangeAspect="1"/>
          </p:cNvPicPr>
          <p:nvPr/>
        </p:nvPicPr>
        <p:blipFill>
          <a:blip r:embed="rId2"/>
          <a:stretch>
            <a:fillRect/>
          </a:stretch>
        </p:blipFill>
        <p:spPr>
          <a:xfrm>
            <a:off x="3446206" y="0"/>
            <a:ext cx="8745794" cy="6858000"/>
          </a:xfrm>
          <a:prstGeom prst="rect">
            <a:avLst/>
          </a:prstGeom>
        </p:spPr>
      </p:pic>
      <p:sp>
        <p:nvSpPr>
          <p:cNvPr id="3" name="Oval 2"/>
          <p:cNvSpPr/>
          <p:nvPr/>
        </p:nvSpPr>
        <p:spPr>
          <a:xfrm>
            <a:off x="3422931" y="0"/>
            <a:ext cx="1480842" cy="2913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4644828" y="873940"/>
            <a:ext cx="1108609" cy="2751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0291720" y="6512740"/>
            <a:ext cx="1108609" cy="27512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flipH="1">
            <a:off x="312756" y="347957"/>
            <a:ext cx="3021162" cy="4801314"/>
          </a:xfrm>
          <a:prstGeom prst="rect">
            <a:avLst/>
          </a:prstGeom>
          <a:noFill/>
        </p:spPr>
        <p:txBody>
          <a:bodyPr wrap="square" rtlCol="0">
            <a:spAutoFit/>
          </a:bodyPr>
          <a:lstStyle/>
          <a:p>
            <a:r>
              <a:rPr lang="en-US" dirty="0"/>
              <a:t>As discussed, all filtered files contained in the selected folder will be combined into a single results summary. A single list of all proteins having sufficient identification evidence for the samples will be generated (rows) and the identification evidence across the different biological samples will be shown in different columns in the reports. </a:t>
            </a:r>
            <a:br>
              <a:rPr lang="en-US" dirty="0"/>
            </a:br>
            <a:br>
              <a:rPr lang="en-US" dirty="0"/>
            </a:br>
            <a:r>
              <a:rPr lang="en-US" dirty="0"/>
              <a:t>There is a protein-level report and additional peptide-level reports.</a:t>
            </a:r>
          </a:p>
        </p:txBody>
      </p:sp>
      <p:sp>
        <p:nvSpPr>
          <p:cNvPr id="7" name="TextBox 6"/>
          <p:cNvSpPr txBox="1"/>
          <p:nvPr/>
        </p:nvSpPr>
        <p:spPr>
          <a:xfrm>
            <a:off x="5865725" y="834432"/>
            <a:ext cx="301686" cy="369332"/>
          </a:xfrm>
          <a:prstGeom prst="rect">
            <a:avLst/>
          </a:prstGeom>
          <a:noFill/>
        </p:spPr>
        <p:txBody>
          <a:bodyPr wrap="none" rtlCol="0">
            <a:spAutoFit/>
          </a:bodyPr>
          <a:lstStyle/>
          <a:p>
            <a:r>
              <a:rPr lang="en-US" dirty="0"/>
              <a:t>1</a:t>
            </a:r>
          </a:p>
        </p:txBody>
      </p:sp>
      <p:sp>
        <p:nvSpPr>
          <p:cNvPr id="8" name="TextBox 7"/>
          <p:cNvSpPr txBox="1"/>
          <p:nvPr/>
        </p:nvSpPr>
        <p:spPr>
          <a:xfrm>
            <a:off x="9933890" y="6465638"/>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834552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What does Proteome Discoverer (PD) do OK?</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p:txBody>
          <a:bodyPr/>
          <a:lstStyle/>
          <a:p>
            <a:r>
              <a:rPr lang="en-US" dirty="0"/>
              <a:t>SEQUEST search engine is very good</a:t>
            </a:r>
          </a:p>
          <a:p>
            <a:r>
              <a:rPr lang="en-US" dirty="0"/>
              <a:t>Percolator PSM validation is good</a:t>
            </a:r>
          </a:p>
          <a:p>
            <a:r>
              <a:rPr lang="en-US" dirty="0"/>
              <a:t>Reporter ion signals probably processed correctly</a:t>
            </a:r>
          </a:p>
          <a:p>
            <a:r>
              <a:rPr lang="en-US" dirty="0"/>
              <a:t>Results can be exported for alternative processing</a:t>
            </a:r>
          </a:p>
        </p:txBody>
      </p:sp>
    </p:spTree>
    <p:extLst>
      <p:ext uri="{BB962C8B-B14F-4D97-AF65-F5344CB8AC3E}">
        <p14:creationId xmlns:p14="http://schemas.microsoft.com/office/powerpoint/2010/main" val="2403655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47017" y="0"/>
            <a:ext cx="6444983" cy="6858000"/>
          </a:xfrm>
          <a:prstGeom prst="rect">
            <a:avLst/>
          </a:prstGeom>
        </p:spPr>
      </p:pic>
      <p:sp>
        <p:nvSpPr>
          <p:cNvPr id="3" name="TextBox 2"/>
          <p:cNvSpPr txBox="1"/>
          <p:nvPr/>
        </p:nvSpPr>
        <p:spPr>
          <a:xfrm>
            <a:off x="501650" y="368300"/>
            <a:ext cx="4578350" cy="6186309"/>
          </a:xfrm>
          <a:prstGeom prst="rect">
            <a:avLst/>
          </a:prstGeom>
          <a:noFill/>
        </p:spPr>
        <p:txBody>
          <a:bodyPr wrap="square" rtlCol="0">
            <a:spAutoFit/>
          </a:bodyPr>
          <a:lstStyle/>
          <a:p>
            <a:r>
              <a:rPr lang="en-US" dirty="0"/>
              <a:t>Upstream pipeline steps have not needed any</a:t>
            </a:r>
            <a:br>
              <a:rPr lang="en-US" dirty="0"/>
            </a:br>
            <a:r>
              <a:rPr lang="en-US" dirty="0"/>
              <a:t>knowledge of how the LC runs relate to the biological samples (or to the TMT experiment </a:t>
            </a:r>
            <a:r>
              <a:rPr lang="mr-IN" dirty="0"/>
              <a:t>–</a:t>
            </a:r>
            <a:r>
              <a:rPr lang="en-US" dirty="0"/>
              <a:t> a group of multiplexed biological samples). Inferring proteins from the PSMs does need this. Each PAW TXT file or SQT file corresponds to a single LC run (one RAW file). The mapping of many LC run names to one or more biological sample must be defined here. A simple command line loop has been implemented. Commands can be abbreviated to the first letter and they are not case sensitive. </a:t>
            </a:r>
            <a:r>
              <a:rPr lang="en-US" u="sng" dirty="0"/>
              <a:t>H</a:t>
            </a:r>
            <a:r>
              <a:rPr lang="en-US" dirty="0"/>
              <a:t>elp will display the commands and what they do. </a:t>
            </a:r>
            <a:r>
              <a:rPr lang="en-US" u="sng" dirty="0"/>
              <a:t>A</a:t>
            </a:r>
            <a:r>
              <a:rPr lang="en-US" dirty="0"/>
              <a:t>uto attempts to automatically determine the sample mapping. </a:t>
            </a:r>
            <a:r>
              <a:rPr lang="en-US" u="sng" dirty="0"/>
              <a:t>E</a:t>
            </a:r>
            <a:r>
              <a:rPr lang="en-US" dirty="0"/>
              <a:t>ach makes each LC run into a separate sample name. Pattern allows wildcard searching to identify subsets of the LC runs and assign them sample names. When all LC runs have been assigned sample names (the </a:t>
            </a:r>
            <a:r>
              <a:rPr lang="en-US" u="sng" dirty="0"/>
              <a:t>L</a:t>
            </a:r>
            <a:r>
              <a:rPr lang="en-US" dirty="0"/>
              <a:t>ist command displays no LC runs), </a:t>
            </a:r>
            <a:r>
              <a:rPr lang="en-US" u="sng" dirty="0"/>
              <a:t>Q</a:t>
            </a:r>
            <a:r>
              <a:rPr lang="en-US" dirty="0"/>
              <a:t>uit exits the command loop and starts the protein inference.</a:t>
            </a:r>
          </a:p>
        </p:txBody>
      </p:sp>
    </p:spTree>
    <p:extLst>
      <p:ext uri="{BB962C8B-B14F-4D97-AF65-F5344CB8AC3E}">
        <p14:creationId xmlns:p14="http://schemas.microsoft.com/office/powerpoint/2010/main" val="4216550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47017" y="0"/>
            <a:ext cx="6444983" cy="6858000"/>
          </a:xfrm>
          <a:prstGeom prst="rect">
            <a:avLst/>
          </a:prstGeom>
        </p:spPr>
      </p:pic>
      <p:sp>
        <p:nvSpPr>
          <p:cNvPr id="3" name="TextBox 2"/>
          <p:cNvSpPr txBox="1"/>
          <p:nvPr/>
        </p:nvSpPr>
        <p:spPr>
          <a:xfrm>
            <a:off x="460745" y="389860"/>
            <a:ext cx="4987556" cy="2585323"/>
          </a:xfrm>
          <a:prstGeom prst="rect">
            <a:avLst/>
          </a:prstGeom>
          <a:noFill/>
        </p:spPr>
        <p:txBody>
          <a:bodyPr wrap="square" rtlCol="0">
            <a:spAutoFit/>
          </a:bodyPr>
          <a:lstStyle/>
          <a:p>
            <a:r>
              <a:rPr lang="en-US" dirty="0"/>
              <a:t>Using the </a:t>
            </a:r>
            <a:r>
              <a:rPr lang="en-US" u="sng" dirty="0"/>
              <a:t>A</a:t>
            </a:r>
            <a:r>
              <a:rPr lang="en-US" dirty="0"/>
              <a:t>uto command is a good place to start. The parsing assumes small numbers are likely fraction designations and that text strings are more likely sample designations. It will </a:t>
            </a:r>
            <a:r>
              <a:rPr lang="en-US" u="sng" dirty="0"/>
              <a:t>S</a:t>
            </a:r>
            <a:r>
              <a:rPr lang="en-US" dirty="0"/>
              <a:t>how the sample mapping. If it is acceptable, type </a:t>
            </a:r>
            <a:r>
              <a:rPr lang="en-US" u="sng" dirty="0"/>
              <a:t>Q</a:t>
            </a:r>
            <a:r>
              <a:rPr lang="en-US" dirty="0"/>
              <a:t>uit to start the protein inference. If it did not produce a correct result, then </a:t>
            </a:r>
            <a:r>
              <a:rPr lang="en-US" u="sng" dirty="0"/>
              <a:t>R</a:t>
            </a:r>
            <a:r>
              <a:rPr lang="en-US" dirty="0"/>
              <a:t>eset the mapping and use the </a:t>
            </a:r>
            <a:r>
              <a:rPr lang="en-US" u="sng" dirty="0"/>
              <a:t>P</a:t>
            </a:r>
            <a:r>
              <a:rPr lang="en-US" dirty="0"/>
              <a:t>attern command to start grouping LC names into their respective sample names. </a:t>
            </a:r>
          </a:p>
        </p:txBody>
      </p:sp>
    </p:spTree>
    <p:extLst>
      <p:ext uri="{BB962C8B-B14F-4D97-AF65-F5344CB8AC3E}">
        <p14:creationId xmlns:p14="http://schemas.microsoft.com/office/powerpoint/2010/main" val="3917657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34FA4E-4A9A-413C-8A90-877EE6D23EFA}"/>
              </a:ext>
            </a:extLst>
          </p:cNvPr>
          <p:cNvPicPr>
            <a:picLocks noChangeAspect="1"/>
          </p:cNvPicPr>
          <p:nvPr/>
        </p:nvPicPr>
        <p:blipFill>
          <a:blip r:embed="rId2"/>
          <a:stretch>
            <a:fillRect/>
          </a:stretch>
        </p:blipFill>
        <p:spPr>
          <a:xfrm>
            <a:off x="84334" y="24276"/>
            <a:ext cx="6391275" cy="6800850"/>
          </a:xfrm>
          <a:prstGeom prst="rect">
            <a:avLst/>
          </a:prstGeom>
        </p:spPr>
      </p:pic>
      <p:sp>
        <p:nvSpPr>
          <p:cNvPr id="3" name="TextBox 2"/>
          <p:cNvSpPr txBox="1"/>
          <p:nvPr/>
        </p:nvSpPr>
        <p:spPr>
          <a:xfrm>
            <a:off x="6724481" y="210393"/>
            <a:ext cx="5033246" cy="4893647"/>
          </a:xfrm>
          <a:prstGeom prst="rect">
            <a:avLst/>
          </a:prstGeom>
          <a:noFill/>
        </p:spPr>
        <p:txBody>
          <a:bodyPr wrap="square" rtlCol="0">
            <a:spAutoFit/>
          </a:bodyPr>
          <a:lstStyle/>
          <a:p>
            <a:r>
              <a:rPr lang="en-US" sz="2400" dirty="0"/>
              <a:t>This script does the standard protein grouping and parsimony analysis. It produces extensive console output and writes a log file. Try and catch the automatic sample determination and make sure that it is correct. If it is not, you may have to edit the script’s “</a:t>
            </a:r>
            <a:r>
              <a:rPr lang="en-US" sz="2400" dirty="0" err="1"/>
              <a:t>sample_prefixes</a:t>
            </a:r>
            <a:r>
              <a:rPr lang="en-US" sz="2400" dirty="0"/>
              <a:t>” variable, change the “</a:t>
            </a:r>
            <a:r>
              <a:rPr lang="en-US" sz="2400" dirty="0" err="1"/>
              <a:t>use_samples_list</a:t>
            </a:r>
            <a:r>
              <a:rPr lang="en-US" sz="2400" dirty="0"/>
              <a:t>” flag, and re-run the script.</a:t>
            </a:r>
            <a:br>
              <a:rPr lang="en-US" sz="2400" dirty="0"/>
            </a:br>
            <a:br>
              <a:rPr lang="en-US" sz="2400" dirty="0"/>
            </a:br>
            <a:r>
              <a:rPr lang="en-US" sz="2400" dirty="0"/>
              <a:t>The console window supports scrolling and can be resized. </a:t>
            </a:r>
          </a:p>
        </p:txBody>
      </p:sp>
      <p:sp>
        <p:nvSpPr>
          <p:cNvPr id="4" name="Oval 3"/>
          <p:cNvSpPr/>
          <p:nvPr/>
        </p:nvSpPr>
        <p:spPr>
          <a:xfrm>
            <a:off x="120633" y="1315156"/>
            <a:ext cx="2969777" cy="9506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236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743312-A8B7-44DA-B289-01B1EDE6F02C}"/>
              </a:ext>
            </a:extLst>
          </p:cNvPr>
          <p:cNvPicPr>
            <a:picLocks noChangeAspect="1"/>
          </p:cNvPicPr>
          <p:nvPr/>
        </p:nvPicPr>
        <p:blipFill>
          <a:blip r:embed="rId2"/>
          <a:stretch>
            <a:fillRect/>
          </a:stretch>
        </p:blipFill>
        <p:spPr>
          <a:xfrm>
            <a:off x="5659746" y="0"/>
            <a:ext cx="6391275" cy="6800850"/>
          </a:xfrm>
          <a:prstGeom prst="rect">
            <a:avLst/>
          </a:prstGeom>
        </p:spPr>
      </p:pic>
      <p:sp>
        <p:nvSpPr>
          <p:cNvPr id="3" name="TextBox 2"/>
          <p:cNvSpPr txBox="1"/>
          <p:nvPr/>
        </p:nvSpPr>
        <p:spPr>
          <a:xfrm>
            <a:off x="291314" y="404603"/>
            <a:ext cx="4960418" cy="5632311"/>
          </a:xfrm>
          <a:prstGeom prst="rect">
            <a:avLst/>
          </a:prstGeom>
          <a:noFill/>
        </p:spPr>
        <p:txBody>
          <a:bodyPr wrap="square" rtlCol="0">
            <a:spAutoFit/>
          </a:bodyPr>
          <a:lstStyle/>
          <a:p>
            <a:r>
              <a:rPr lang="en-US" sz="2400" dirty="0"/>
              <a:t>When the script finishes, it will tell you the final numbers of identified proteins and tell you which files it has written.</a:t>
            </a:r>
            <a:br>
              <a:rPr lang="en-US" sz="2400" dirty="0"/>
            </a:br>
            <a:br>
              <a:rPr lang="en-US" sz="2400" dirty="0"/>
            </a:br>
            <a:r>
              <a:rPr lang="en-US" sz="2400" dirty="0"/>
              <a:t>The PAW pipeline does not retain any information about the removed subset proteins (some pipelines do) other than the console output and log file.</a:t>
            </a:r>
            <a:br>
              <a:rPr lang="en-US" sz="2400" dirty="0"/>
            </a:br>
            <a:br>
              <a:rPr lang="en-US" sz="2400" dirty="0"/>
            </a:br>
            <a:r>
              <a:rPr lang="en-US" sz="2400" dirty="0"/>
              <a:t>The protein and peptide summary files are generically named. The more detailed peptide reports start with the biological sample names.</a:t>
            </a:r>
          </a:p>
        </p:txBody>
      </p:sp>
      <p:sp>
        <p:nvSpPr>
          <p:cNvPr id="4" name="Rounded Rectangle 3"/>
          <p:cNvSpPr/>
          <p:nvPr/>
        </p:nvSpPr>
        <p:spPr>
          <a:xfrm>
            <a:off x="5462124" y="4264503"/>
            <a:ext cx="4523448" cy="22981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732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74597" y="347958"/>
            <a:ext cx="11275038" cy="5170646"/>
          </a:xfrm>
          <a:prstGeom prst="rect">
            <a:avLst/>
          </a:prstGeom>
          <a:noFill/>
        </p:spPr>
        <p:txBody>
          <a:bodyPr wrap="square" rtlCol="0">
            <a:spAutoFit/>
          </a:bodyPr>
          <a:lstStyle/>
          <a:p>
            <a:r>
              <a:rPr lang="en-US" sz="2400" b="1" dirty="0"/>
              <a:t>NOTE: This script now runs automatically after the protein inference (previous) step</a:t>
            </a:r>
          </a:p>
          <a:p>
            <a:endParaRPr lang="en-US" b="1" dirty="0"/>
          </a:p>
          <a:p>
            <a:r>
              <a:rPr lang="en-US" b="1" dirty="0"/>
              <a:t>Extended parsimony protein grouping: </a:t>
            </a:r>
            <a:br>
              <a:rPr lang="en-US" dirty="0"/>
            </a:br>
            <a:r>
              <a:rPr lang="en-US" dirty="0"/>
              <a:t>In higher eukaryotic organisms, there are many families of proteins that have many peptides in common (actins, tubulins, etc.). This is a problem in shotgun proteomics experiments, affecting both protein inference and in inferring protein-level quantification from peptide-level measurements. A detailed investigation of this topic can be found at http://</a:t>
            </a:r>
            <a:r>
              <a:rPr lang="en-US" dirty="0" err="1"/>
              <a:t>digitalcommons.ohsu.edu</a:t>
            </a:r>
            <a:r>
              <a:rPr lang="en-US" dirty="0"/>
              <a:t>/</a:t>
            </a:r>
            <a:r>
              <a:rPr lang="en-US" dirty="0" err="1"/>
              <a:t>etd</a:t>
            </a:r>
            <a:r>
              <a:rPr lang="en-US" dirty="0"/>
              <a:t>/3855/.</a:t>
            </a:r>
            <a:br>
              <a:rPr lang="en-US" dirty="0"/>
            </a:br>
            <a:br>
              <a:rPr lang="en-US" dirty="0"/>
            </a:br>
            <a:r>
              <a:rPr lang="en-US" dirty="0"/>
              <a:t>It boils down to a simple fact: if a peptide maps to more than one “protein”, we do not know how to interpret its quantitative information. There are several contexts possible for deciding if a peptide is unique (only maps to one thing): with respect to the protein database (too strict), the list of inferred proteins (this is better), or a final list of proteins after grouping related protein family members (the best, depending on protein database choice and organism).</a:t>
            </a:r>
            <a:br>
              <a:rPr lang="en-US" dirty="0"/>
            </a:br>
            <a:br>
              <a:rPr lang="en-US" dirty="0"/>
            </a:br>
            <a:r>
              <a:rPr lang="en-US" dirty="0"/>
              <a:t>The next (optional) step in the PAW pipeline is extended parsimony protein grouping where protein having “nearly” identical peptide sets are grouped as pseudo-redundant proteins, and proteins with peptide sets that are nearly complete subsets of proteins with larger peptide sets are removed. This grouping can make dramatic differences in the total protein intensities for highly abundant house keeping genes, for example.   </a:t>
            </a:r>
          </a:p>
        </p:txBody>
      </p:sp>
    </p:spTree>
    <p:extLst>
      <p:ext uri="{BB962C8B-B14F-4D97-AF65-F5344CB8AC3E}">
        <p14:creationId xmlns:p14="http://schemas.microsoft.com/office/powerpoint/2010/main" val="545396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6CC5AE-DCE6-4245-A224-AB585EA14FE0}"/>
              </a:ext>
            </a:extLst>
          </p:cNvPr>
          <p:cNvPicPr>
            <a:picLocks noChangeAspect="1"/>
          </p:cNvPicPr>
          <p:nvPr/>
        </p:nvPicPr>
        <p:blipFill>
          <a:blip r:embed="rId2"/>
          <a:stretch>
            <a:fillRect/>
          </a:stretch>
        </p:blipFill>
        <p:spPr>
          <a:xfrm>
            <a:off x="5675930" y="32368"/>
            <a:ext cx="6391275" cy="6800850"/>
          </a:xfrm>
          <a:prstGeom prst="rect">
            <a:avLst/>
          </a:prstGeom>
        </p:spPr>
      </p:pic>
      <p:sp>
        <p:nvSpPr>
          <p:cNvPr id="3" name="TextBox 2"/>
          <p:cNvSpPr txBox="1"/>
          <p:nvPr/>
        </p:nvSpPr>
        <p:spPr>
          <a:xfrm>
            <a:off x="469338" y="380326"/>
            <a:ext cx="4798577" cy="5262979"/>
          </a:xfrm>
          <a:prstGeom prst="rect">
            <a:avLst/>
          </a:prstGeom>
          <a:noFill/>
        </p:spPr>
        <p:txBody>
          <a:bodyPr wrap="square" rtlCol="0">
            <a:spAutoFit/>
          </a:bodyPr>
          <a:lstStyle/>
          <a:p>
            <a:r>
              <a:rPr lang="en-US" sz="2400" dirty="0"/>
              <a:t>This script never needs to have its parameters changed. It creates some interesting console output and a companion log file. A new protein summary file and a new peptide summary file are created in response to the protein grouping.</a:t>
            </a:r>
          </a:p>
          <a:p>
            <a:endParaRPr lang="en-US" sz="2400" dirty="0"/>
          </a:p>
          <a:p>
            <a:r>
              <a:rPr lang="en-US" sz="2400" dirty="0"/>
              <a:t>Grouping may not be necessary for all proteomics experiments so the output from this script can be ignored in those cases (simple genomes or studies looking for isoforms).</a:t>
            </a:r>
          </a:p>
        </p:txBody>
      </p:sp>
      <p:sp>
        <p:nvSpPr>
          <p:cNvPr id="4" name="Oval 3"/>
          <p:cNvSpPr/>
          <p:nvPr/>
        </p:nvSpPr>
        <p:spPr>
          <a:xfrm>
            <a:off x="5429756" y="32368"/>
            <a:ext cx="2039193" cy="3479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750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BDC89F-B01E-4EE6-BDB1-8B72FBC3A87C}"/>
              </a:ext>
            </a:extLst>
          </p:cNvPr>
          <p:cNvPicPr>
            <a:picLocks noChangeAspect="1"/>
          </p:cNvPicPr>
          <p:nvPr/>
        </p:nvPicPr>
        <p:blipFill>
          <a:blip r:embed="rId2"/>
          <a:stretch>
            <a:fillRect/>
          </a:stretch>
        </p:blipFill>
        <p:spPr>
          <a:xfrm>
            <a:off x="1965864" y="0"/>
            <a:ext cx="8745794" cy="6858000"/>
          </a:xfrm>
          <a:prstGeom prst="rect">
            <a:avLst/>
          </a:prstGeom>
        </p:spPr>
      </p:pic>
      <p:sp>
        <p:nvSpPr>
          <p:cNvPr id="3" name="Rounded Rectangle 2"/>
          <p:cNvSpPr/>
          <p:nvPr/>
        </p:nvSpPr>
        <p:spPr>
          <a:xfrm>
            <a:off x="2047285" y="0"/>
            <a:ext cx="1755972" cy="2589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105993" y="1503770"/>
            <a:ext cx="1755972" cy="2589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8844594" y="6537016"/>
            <a:ext cx="1236733" cy="2589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21294" y="1811872"/>
            <a:ext cx="301686" cy="369332"/>
          </a:xfrm>
          <a:prstGeom prst="rect">
            <a:avLst/>
          </a:prstGeom>
          <a:noFill/>
        </p:spPr>
        <p:txBody>
          <a:bodyPr wrap="none" rtlCol="0">
            <a:spAutoFit/>
          </a:bodyPr>
          <a:lstStyle/>
          <a:p>
            <a:r>
              <a:rPr lang="en-US" dirty="0"/>
              <a:t>1</a:t>
            </a:r>
          </a:p>
        </p:txBody>
      </p:sp>
      <p:sp>
        <p:nvSpPr>
          <p:cNvPr id="7" name="TextBox 6"/>
          <p:cNvSpPr txBox="1"/>
          <p:nvPr/>
        </p:nvSpPr>
        <p:spPr>
          <a:xfrm>
            <a:off x="8455377" y="6491122"/>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41698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4A39A-1BB4-433F-B610-9132A06D6438}"/>
              </a:ext>
            </a:extLst>
          </p:cNvPr>
          <p:cNvPicPr>
            <a:picLocks noChangeAspect="1"/>
          </p:cNvPicPr>
          <p:nvPr/>
        </p:nvPicPr>
        <p:blipFill>
          <a:blip r:embed="rId2"/>
          <a:stretch>
            <a:fillRect/>
          </a:stretch>
        </p:blipFill>
        <p:spPr>
          <a:xfrm>
            <a:off x="5724483" y="32874"/>
            <a:ext cx="6391275" cy="6800850"/>
          </a:xfrm>
          <a:prstGeom prst="rect">
            <a:avLst/>
          </a:prstGeom>
        </p:spPr>
      </p:pic>
      <p:sp>
        <p:nvSpPr>
          <p:cNvPr id="3" name="Rectangle 2"/>
          <p:cNvSpPr/>
          <p:nvPr/>
        </p:nvSpPr>
        <p:spPr>
          <a:xfrm>
            <a:off x="5381204" y="5195087"/>
            <a:ext cx="6481720" cy="1424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99147" y="164510"/>
            <a:ext cx="4879497" cy="6740307"/>
          </a:xfrm>
          <a:prstGeom prst="rect">
            <a:avLst/>
          </a:prstGeom>
          <a:noFill/>
        </p:spPr>
        <p:txBody>
          <a:bodyPr wrap="square" rtlCol="0">
            <a:spAutoFit/>
          </a:bodyPr>
          <a:lstStyle/>
          <a:p>
            <a:r>
              <a:rPr lang="en-US" sz="2400" dirty="0"/>
              <a:t>All proteins that are connected by any shared peptides are compared to each other. If the indistinguishable evidence (shared peptide count) overwhelms the distinguishable evidence (unique peptide count), then proteins are grouped together. Details of all of the pairwise comparisons are logged to console and disk, and the final summary data is displayed.</a:t>
            </a:r>
          </a:p>
          <a:p>
            <a:endParaRPr lang="en-US" sz="2400" dirty="0"/>
          </a:p>
          <a:p>
            <a:r>
              <a:rPr lang="en-US" sz="2400" dirty="0"/>
              <a:t>The regular protein summaries and the grouped summaries are somewhat complementary. Information about redundant protein group members is more explicit in the regular protein summary files.</a:t>
            </a:r>
          </a:p>
        </p:txBody>
      </p:sp>
    </p:spTree>
    <p:extLst>
      <p:ext uri="{BB962C8B-B14F-4D97-AF65-F5344CB8AC3E}">
        <p14:creationId xmlns:p14="http://schemas.microsoft.com/office/powerpoint/2010/main" val="1757521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7681B9-DEE7-4E3F-927F-8521B3AC838B}"/>
              </a:ext>
            </a:extLst>
          </p:cNvPr>
          <p:cNvPicPr>
            <a:picLocks noChangeAspect="1"/>
          </p:cNvPicPr>
          <p:nvPr/>
        </p:nvPicPr>
        <p:blipFill>
          <a:blip r:embed="rId2"/>
          <a:stretch>
            <a:fillRect/>
          </a:stretch>
        </p:blipFill>
        <p:spPr>
          <a:xfrm>
            <a:off x="5651654" y="32874"/>
            <a:ext cx="6391275" cy="6800850"/>
          </a:xfrm>
          <a:prstGeom prst="rect">
            <a:avLst/>
          </a:prstGeom>
        </p:spPr>
      </p:pic>
      <p:sp>
        <p:nvSpPr>
          <p:cNvPr id="3" name="Oval 2"/>
          <p:cNvSpPr/>
          <p:nvPr/>
        </p:nvSpPr>
        <p:spPr>
          <a:xfrm>
            <a:off x="5656333" y="64736"/>
            <a:ext cx="1772155" cy="26703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72234" y="404602"/>
            <a:ext cx="4693380" cy="6001643"/>
          </a:xfrm>
          <a:prstGeom prst="rect">
            <a:avLst/>
          </a:prstGeom>
          <a:noFill/>
        </p:spPr>
        <p:txBody>
          <a:bodyPr wrap="square" rtlCol="0">
            <a:spAutoFit/>
          </a:bodyPr>
          <a:lstStyle/>
          <a:p>
            <a:r>
              <a:rPr lang="en-US" sz="2400" dirty="0"/>
              <a:t>The protein inference step and the grouping step do not need to be aware of any quantitative data and they are the same scripts that have been used for many years (other than being updated for Python 3).</a:t>
            </a:r>
            <a:br>
              <a:rPr lang="en-US" sz="2400" dirty="0"/>
            </a:br>
            <a:br>
              <a:rPr lang="en-US" sz="2400" dirty="0"/>
            </a:br>
            <a:r>
              <a:rPr lang="en-US" sz="2400" dirty="0"/>
              <a:t>A separate script uses the protein and peptide information in the summary files to combine the reporter ion peak heights (intensities) from the individual PSMs into peptide and protein-level summaries. Protein reports either before grouping or after grouping (recommended) can be selected.</a:t>
            </a:r>
          </a:p>
        </p:txBody>
      </p:sp>
    </p:spTree>
    <p:extLst>
      <p:ext uri="{BB962C8B-B14F-4D97-AF65-F5344CB8AC3E}">
        <p14:creationId xmlns:p14="http://schemas.microsoft.com/office/powerpoint/2010/main" val="1695208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914623-760B-4D5C-9A45-62F5845A8586}"/>
              </a:ext>
            </a:extLst>
          </p:cNvPr>
          <p:cNvPicPr>
            <a:picLocks noChangeAspect="1"/>
          </p:cNvPicPr>
          <p:nvPr/>
        </p:nvPicPr>
        <p:blipFill>
          <a:blip r:embed="rId2"/>
          <a:stretch>
            <a:fillRect/>
          </a:stretch>
        </p:blipFill>
        <p:spPr>
          <a:xfrm>
            <a:off x="3260589" y="10160"/>
            <a:ext cx="8745794" cy="6858000"/>
          </a:xfrm>
          <a:prstGeom prst="rect">
            <a:avLst/>
          </a:prstGeom>
        </p:spPr>
      </p:pic>
      <p:sp>
        <p:nvSpPr>
          <p:cNvPr id="3" name="Oval 2"/>
          <p:cNvSpPr/>
          <p:nvPr/>
        </p:nvSpPr>
        <p:spPr>
          <a:xfrm>
            <a:off x="4224042" y="1488935"/>
            <a:ext cx="2354783" cy="28322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10357805" y="6505996"/>
            <a:ext cx="857756" cy="30749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688701" y="2023009"/>
            <a:ext cx="1173345" cy="461246"/>
          </a:xfrm>
          <a:prstGeom prst="straightConnector1">
            <a:avLst/>
          </a:prstGeom>
          <a:ln w="19050">
            <a:headEnd type="triangle"/>
            <a:tailEnd type="diamon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888480" y="2382655"/>
            <a:ext cx="4304961" cy="369332"/>
          </a:xfrm>
          <a:prstGeom prst="rect">
            <a:avLst/>
          </a:prstGeom>
          <a:noFill/>
        </p:spPr>
        <p:txBody>
          <a:bodyPr wrap="none" rtlCol="0">
            <a:spAutoFit/>
          </a:bodyPr>
          <a:lstStyle/>
          <a:p>
            <a:r>
              <a:rPr lang="en-US" dirty="0"/>
              <a:t>Can also pick the regular protein summaries</a:t>
            </a:r>
          </a:p>
        </p:txBody>
      </p:sp>
      <p:sp>
        <p:nvSpPr>
          <p:cNvPr id="10" name="Rounded Rectangle 9"/>
          <p:cNvSpPr/>
          <p:nvPr/>
        </p:nvSpPr>
        <p:spPr>
          <a:xfrm>
            <a:off x="3260589" y="10160"/>
            <a:ext cx="1398960" cy="2524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18398" y="1800583"/>
            <a:ext cx="301686" cy="369332"/>
          </a:xfrm>
          <a:prstGeom prst="rect">
            <a:avLst/>
          </a:prstGeom>
          <a:solidFill>
            <a:schemeClr val="bg1"/>
          </a:solidFill>
        </p:spPr>
        <p:txBody>
          <a:bodyPr wrap="none" rtlCol="0">
            <a:spAutoFit/>
          </a:bodyPr>
          <a:lstStyle/>
          <a:p>
            <a:r>
              <a:rPr lang="en-US" dirty="0"/>
              <a:t>1</a:t>
            </a:r>
          </a:p>
        </p:txBody>
      </p:sp>
      <p:sp>
        <p:nvSpPr>
          <p:cNvPr id="7" name="TextBox 6"/>
          <p:cNvSpPr txBox="1"/>
          <p:nvPr/>
        </p:nvSpPr>
        <p:spPr>
          <a:xfrm>
            <a:off x="9990667" y="6505996"/>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73590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What does PD do less well?</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p:txBody>
          <a:bodyPr>
            <a:normAutofit lnSpcReduction="10000"/>
          </a:bodyPr>
          <a:lstStyle/>
          <a:p>
            <a:r>
              <a:rPr lang="en-US" dirty="0"/>
              <a:t>Use of signal-to-noise ratios for reporter ions (default)</a:t>
            </a:r>
          </a:p>
          <a:p>
            <a:r>
              <a:rPr lang="en-US" dirty="0"/>
              <a:t>Default minimum peptide length of 6 (7 is better)</a:t>
            </a:r>
          </a:p>
          <a:p>
            <a:r>
              <a:rPr lang="en-US" dirty="0"/>
              <a:t>Opaque protein inference (minimum and maximum parsimony?) </a:t>
            </a:r>
          </a:p>
          <a:p>
            <a:r>
              <a:rPr lang="en-US" dirty="0"/>
              <a:t>Inclusion of single peptide per protein IDs (default)</a:t>
            </a:r>
          </a:p>
          <a:p>
            <a:r>
              <a:rPr lang="en-US" dirty="0"/>
              <a:t>Un-validated protein ranking functions </a:t>
            </a:r>
          </a:p>
          <a:p>
            <a:r>
              <a:rPr lang="en-US" dirty="0"/>
              <a:t>Treatment of shared peptides (razor peptides)</a:t>
            </a:r>
          </a:p>
          <a:p>
            <a:r>
              <a:rPr lang="en-US" dirty="0"/>
              <a:t>Study design and statistical analyses (ratio based)</a:t>
            </a:r>
          </a:p>
          <a:p>
            <a:r>
              <a:rPr lang="en-US" dirty="0"/>
              <a:t>Typical workflows are complicated and difficult to configure (too many irrelevant options)</a:t>
            </a:r>
          </a:p>
        </p:txBody>
      </p:sp>
    </p:spTree>
    <p:extLst>
      <p:ext uri="{BB962C8B-B14F-4D97-AF65-F5344CB8AC3E}">
        <p14:creationId xmlns:p14="http://schemas.microsoft.com/office/powerpoint/2010/main" val="1603735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1CBEF-6799-4BF7-9AAD-69B397287AE1}"/>
              </a:ext>
            </a:extLst>
          </p:cNvPr>
          <p:cNvPicPr>
            <a:picLocks noChangeAspect="1"/>
          </p:cNvPicPr>
          <p:nvPr/>
        </p:nvPicPr>
        <p:blipFill>
          <a:blip r:embed="rId2"/>
          <a:stretch>
            <a:fillRect/>
          </a:stretch>
        </p:blipFill>
        <p:spPr>
          <a:xfrm>
            <a:off x="126682" y="26670"/>
            <a:ext cx="6391275" cy="6800850"/>
          </a:xfrm>
          <a:prstGeom prst="rect">
            <a:avLst/>
          </a:prstGeom>
        </p:spPr>
      </p:pic>
      <p:sp>
        <p:nvSpPr>
          <p:cNvPr id="3" name="TextBox 2"/>
          <p:cNvSpPr txBox="1"/>
          <p:nvPr/>
        </p:nvSpPr>
        <p:spPr>
          <a:xfrm>
            <a:off x="6949440" y="294640"/>
            <a:ext cx="4632960" cy="3416320"/>
          </a:xfrm>
          <a:prstGeom prst="rect">
            <a:avLst/>
          </a:prstGeom>
          <a:noFill/>
        </p:spPr>
        <p:txBody>
          <a:bodyPr wrap="square" rtlCol="0">
            <a:spAutoFit/>
          </a:bodyPr>
          <a:lstStyle/>
          <a:p>
            <a:r>
              <a:rPr lang="en-US" sz="2400" dirty="0"/>
              <a:t>Console output is mostly the sizes of some internal data structures.</a:t>
            </a:r>
          </a:p>
          <a:p>
            <a:endParaRPr lang="en-US" sz="2400" dirty="0"/>
          </a:p>
          <a:p>
            <a:r>
              <a:rPr lang="en-US" sz="2400" dirty="0"/>
              <a:t>The output files are new protein and peptide summary files with additional columns that contain the TMT reporter ion intensities summed to the protein or peptide level, respectively.</a:t>
            </a:r>
          </a:p>
        </p:txBody>
      </p:sp>
    </p:spTree>
    <p:extLst>
      <p:ext uri="{BB962C8B-B14F-4D97-AF65-F5344CB8AC3E}">
        <p14:creationId xmlns:p14="http://schemas.microsoft.com/office/powerpoint/2010/main" val="659310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74597" y="347958"/>
            <a:ext cx="11275038" cy="4801314"/>
          </a:xfrm>
          <a:prstGeom prst="rect">
            <a:avLst/>
          </a:prstGeom>
          <a:noFill/>
        </p:spPr>
        <p:txBody>
          <a:bodyPr wrap="square" rtlCol="0">
            <a:spAutoFit/>
          </a:bodyPr>
          <a:lstStyle/>
          <a:p>
            <a:r>
              <a:rPr lang="en-US" b="1" dirty="0"/>
              <a:t>Automated sample loading corrections and IRS corrections: </a:t>
            </a:r>
            <a:br>
              <a:rPr lang="en-US" dirty="0"/>
            </a:br>
            <a:r>
              <a:rPr lang="en-US" dirty="0"/>
              <a:t>Before statistical testing of the protein relative abundances can be done, some basic data normalizations are needed. Equal amounts of protein (digest) are supposedly labeled, but the sums of all PSM reporter ion intensities of non-contaminants for each TMT label are seldom equal. They can be adjusted in software to be equal. </a:t>
            </a:r>
          </a:p>
          <a:p>
            <a:endParaRPr lang="en-US" dirty="0"/>
          </a:p>
          <a:p>
            <a:r>
              <a:rPr lang="en-US" dirty="0"/>
              <a:t>Samples split across multiple TMT </a:t>
            </a:r>
            <a:r>
              <a:rPr lang="en-US" dirty="0" err="1"/>
              <a:t>labelings</a:t>
            </a:r>
            <a:r>
              <a:rPr lang="en-US" dirty="0"/>
              <a:t> in larger studies are more challenging. When the same samples (such as a pooled internal standard) are present in each TMT experiment, an internal reference scaling method* can be performed. This method corrects for random MS2 sampling.</a:t>
            </a:r>
          </a:p>
          <a:p>
            <a:endParaRPr lang="en-US" dirty="0"/>
          </a:p>
          <a:p>
            <a:r>
              <a:rPr lang="en-US" dirty="0"/>
              <a:t>Performing these steps are not hard to do in Excel; however, they are time consuming and error prone. To do the computations in Python requires that some experiment specific knowledge be communicated to the software. Which proteins are considered contaminants must be known for the sample loading corrections. Which specific channels are the common standards in each TMT set must be known for the IRS procedure. The easiest way to communicate this information to the script is to make some edits to the protein results file that the TMT intensities were added to (the previous PAW step).</a:t>
            </a:r>
          </a:p>
          <a:p>
            <a:endParaRPr lang="en-US" dirty="0"/>
          </a:p>
          <a:p>
            <a:r>
              <a:rPr lang="en-US" dirty="0"/>
              <a:t>An easy way to edit large tables is with Excel.    </a:t>
            </a:r>
          </a:p>
        </p:txBody>
      </p:sp>
      <p:sp>
        <p:nvSpPr>
          <p:cNvPr id="3" name="TextBox 2"/>
          <p:cNvSpPr txBox="1"/>
          <p:nvPr/>
        </p:nvSpPr>
        <p:spPr>
          <a:xfrm>
            <a:off x="204280" y="6089515"/>
            <a:ext cx="11789924" cy="646331"/>
          </a:xfrm>
          <a:prstGeom prst="rect">
            <a:avLst/>
          </a:prstGeom>
          <a:noFill/>
        </p:spPr>
        <p:txBody>
          <a:bodyPr wrap="square" rtlCol="0">
            <a:spAutoFit/>
          </a:bodyPr>
          <a:lstStyle/>
          <a:p>
            <a:r>
              <a:rPr lang="en-US" dirty="0"/>
              <a:t>*</a:t>
            </a:r>
            <a:r>
              <a:rPr lang="en-US" dirty="0" err="1"/>
              <a:t>Plubell</a:t>
            </a:r>
            <a:r>
              <a:rPr lang="en-US" dirty="0"/>
              <a:t>, Deanna L., et al. "Extended Multiplexing of Tandem Mass Tags (TMT) Labeling Reveals Age and High Fat Diet </a:t>
            </a:r>
            <a:br>
              <a:rPr lang="en-US" dirty="0"/>
            </a:br>
            <a:r>
              <a:rPr lang="en-US" dirty="0"/>
              <a:t>Specific Proteome Changes in Mouse </a:t>
            </a:r>
            <a:r>
              <a:rPr lang="en-US" dirty="0" err="1"/>
              <a:t>Epididymal</a:t>
            </a:r>
            <a:r>
              <a:rPr lang="en-US" dirty="0"/>
              <a:t> Adipose Tissue." </a:t>
            </a:r>
            <a:r>
              <a:rPr lang="en-US" i="1" dirty="0"/>
              <a:t>Molecular &amp; Cellular Proteomics</a:t>
            </a:r>
            <a:r>
              <a:rPr lang="en-US" dirty="0"/>
              <a:t> 16.5 (2017): 873-890.</a:t>
            </a:r>
          </a:p>
        </p:txBody>
      </p:sp>
    </p:spTree>
    <p:extLst>
      <p:ext uri="{BB962C8B-B14F-4D97-AF65-F5344CB8AC3E}">
        <p14:creationId xmlns:p14="http://schemas.microsoft.com/office/powerpoint/2010/main" val="257194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30807" y="272375"/>
            <a:ext cx="8916670" cy="5049520"/>
          </a:xfrm>
          <a:prstGeom prst="rect">
            <a:avLst/>
          </a:prstGeom>
        </p:spPr>
      </p:pic>
      <p:sp>
        <p:nvSpPr>
          <p:cNvPr id="4" name="Oval 3"/>
          <p:cNvSpPr/>
          <p:nvPr/>
        </p:nvSpPr>
        <p:spPr>
          <a:xfrm>
            <a:off x="1624519" y="107004"/>
            <a:ext cx="953311" cy="5447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8741923" y="4500665"/>
            <a:ext cx="2211842" cy="4798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697001" y="4131332"/>
            <a:ext cx="301686" cy="369332"/>
          </a:xfrm>
          <a:prstGeom prst="rect">
            <a:avLst/>
          </a:prstGeom>
          <a:noFill/>
        </p:spPr>
        <p:txBody>
          <a:bodyPr wrap="none" rtlCol="0">
            <a:spAutoFit/>
          </a:bodyPr>
          <a:lstStyle/>
          <a:p>
            <a:r>
              <a:rPr lang="en-US"/>
              <a:t>1</a:t>
            </a:r>
          </a:p>
        </p:txBody>
      </p:sp>
      <p:sp>
        <p:nvSpPr>
          <p:cNvPr id="8" name="Oval 7"/>
          <p:cNvSpPr/>
          <p:nvPr/>
        </p:nvSpPr>
        <p:spPr>
          <a:xfrm>
            <a:off x="3320374" y="2524760"/>
            <a:ext cx="2211842" cy="5447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484517" y="3050214"/>
            <a:ext cx="301686" cy="369332"/>
          </a:xfrm>
          <a:prstGeom prst="rect">
            <a:avLst/>
          </a:prstGeom>
          <a:noFill/>
        </p:spPr>
        <p:txBody>
          <a:bodyPr wrap="none" rtlCol="0">
            <a:spAutoFit/>
          </a:bodyPr>
          <a:lstStyle/>
          <a:p>
            <a:r>
              <a:rPr lang="en-US" dirty="0"/>
              <a:t>2</a:t>
            </a:r>
          </a:p>
        </p:txBody>
      </p:sp>
      <p:sp>
        <p:nvSpPr>
          <p:cNvPr id="10" name="Oval 9"/>
          <p:cNvSpPr/>
          <p:nvPr/>
        </p:nvSpPr>
        <p:spPr>
          <a:xfrm>
            <a:off x="8741923" y="4878856"/>
            <a:ext cx="953311" cy="443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114817" y="5358754"/>
            <a:ext cx="301686" cy="369332"/>
          </a:xfrm>
          <a:prstGeom prst="rect">
            <a:avLst/>
          </a:prstGeom>
          <a:noFill/>
        </p:spPr>
        <p:txBody>
          <a:bodyPr wrap="square" rtlCol="0">
            <a:spAutoFit/>
          </a:bodyPr>
          <a:lstStyle/>
          <a:p>
            <a:r>
              <a:rPr lang="en-US"/>
              <a:t>3</a:t>
            </a:r>
          </a:p>
        </p:txBody>
      </p:sp>
      <p:sp>
        <p:nvSpPr>
          <p:cNvPr id="12" name="TextBox 11"/>
          <p:cNvSpPr txBox="1"/>
          <p:nvPr/>
        </p:nvSpPr>
        <p:spPr>
          <a:xfrm>
            <a:off x="651753" y="5728086"/>
            <a:ext cx="5707973" cy="646331"/>
          </a:xfrm>
          <a:prstGeom prst="rect">
            <a:avLst/>
          </a:prstGeom>
          <a:noFill/>
        </p:spPr>
        <p:txBody>
          <a:bodyPr wrap="none" rtlCol="0">
            <a:spAutoFit/>
          </a:bodyPr>
          <a:lstStyle/>
          <a:p>
            <a:r>
              <a:rPr lang="en-US" dirty="0"/>
              <a:t>Open Excel then open the text file using the file browser, or</a:t>
            </a:r>
            <a:br>
              <a:rPr lang="en-US" dirty="0"/>
            </a:br>
            <a:r>
              <a:rPr lang="en-US" dirty="0"/>
              <a:t>right click on the text file and open with Excel.</a:t>
            </a:r>
          </a:p>
        </p:txBody>
      </p:sp>
    </p:spTree>
    <p:extLst>
      <p:ext uri="{BB962C8B-B14F-4D97-AF65-F5344CB8AC3E}">
        <p14:creationId xmlns:p14="http://schemas.microsoft.com/office/powerpoint/2010/main" val="108037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1BD43-DE8C-4E19-9EC9-040B8B7F3752}"/>
              </a:ext>
            </a:extLst>
          </p:cNvPr>
          <p:cNvPicPr>
            <a:picLocks noChangeAspect="1"/>
          </p:cNvPicPr>
          <p:nvPr/>
        </p:nvPicPr>
        <p:blipFill>
          <a:blip r:embed="rId2"/>
          <a:stretch>
            <a:fillRect/>
          </a:stretch>
        </p:blipFill>
        <p:spPr>
          <a:xfrm>
            <a:off x="0" y="157162"/>
            <a:ext cx="12192000" cy="6543675"/>
          </a:xfrm>
          <a:prstGeom prst="rect">
            <a:avLst/>
          </a:prstGeom>
        </p:spPr>
      </p:pic>
      <p:sp>
        <p:nvSpPr>
          <p:cNvPr id="2" name="Oval 1"/>
          <p:cNvSpPr/>
          <p:nvPr/>
        </p:nvSpPr>
        <p:spPr>
          <a:xfrm>
            <a:off x="1138136" y="3112851"/>
            <a:ext cx="661481" cy="21400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6450" y="3040053"/>
            <a:ext cx="301686" cy="369332"/>
          </a:xfrm>
          <a:prstGeom prst="rect">
            <a:avLst/>
          </a:prstGeom>
          <a:solidFill>
            <a:schemeClr val="bg1"/>
          </a:solidFill>
          <a:ln w="28575">
            <a:solidFill>
              <a:srgbClr val="FF0000"/>
            </a:solidFill>
          </a:ln>
        </p:spPr>
        <p:txBody>
          <a:bodyPr wrap="none" rtlCol="0">
            <a:spAutoFit/>
          </a:bodyPr>
          <a:lstStyle/>
          <a:p>
            <a:r>
              <a:rPr lang="en-US"/>
              <a:t>1</a:t>
            </a:r>
          </a:p>
        </p:txBody>
      </p:sp>
      <p:sp>
        <p:nvSpPr>
          <p:cNvPr id="5" name="Oval 4"/>
          <p:cNvSpPr/>
          <p:nvPr/>
        </p:nvSpPr>
        <p:spPr>
          <a:xfrm>
            <a:off x="6527260" y="2694562"/>
            <a:ext cx="661480" cy="2237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225574" y="2621764"/>
            <a:ext cx="301686" cy="369332"/>
          </a:xfrm>
          <a:prstGeom prst="rect">
            <a:avLst/>
          </a:prstGeom>
          <a:solidFill>
            <a:schemeClr val="bg1"/>
          </a:solidFill>
          <a:ln w="28575">
            <a:solidFill>
              <a:srgbClr val="FF0000"/>
            </a:solidFill>
          </a:ln>
        </p:spPr>
        <p:txBody>
          <a:bodyPr wrap="none" rtlCol="0">
            <a:spAutoFit/>
          </a:bodyPr>
          <a:lstStyle/>
          <a:p>
            <a:r>
              <a:rPr lang="en-US" dirty="0"/>
              <a:t>2</a:t>
            </a:r>
          </a:p>
        </p:txBody>
      </p:sp>
      <p:sp>
        <p:nvSpPr>
          <p:cNvPr id="7" name="TextBox 6"/>
          <p:cNvSpPr txBox="1"/>
          <p:nvPr/>
        </p:nvSpPr>
        <p:spPr>
          <a:xfrm>
            <a:off x="7490426" y="1285727"/>
            <a:ext cx="4464996" cy="3416320"/>
          </a:xfrm>
          <a:prstGeom prst="rect">
            <a:avLst/>
          </a:prstGeom>
          <a:solidFill>
            <a:schemeClr val="bg1"/>
          </a:solidFill>
        </p:spPr>
        <p:txBody>
          <a:bodyPr wrap="square" rtlCol="0">
            <a:spAutoFit/>
          </a:bodyPr>
          <a:lstStyle/>
          <a:p>
            <a:r>
              <a:rPr lang="en-US" sz="2400" dirty="0"/>
              <a:t>The table will open (the file extension and file type will be “.txt”). Select Row 5 (click on “5” in the left table margin), then turn on column filters. </a:t>
            </a:r>
          </a:p>
          <a:p>
            <a:endParaRPr lang="en-US" sz="2400" dirty="0"/>
          </a:p>
          <a:p>
            <a:r>
              <a:rPr lang="en-US" sz="2400" dirty="0"/>
              <a:t>Use Accession or Description column information to find contaminant proteins.</a:t>
            </a:r>
          </a:p>
        </p:txBody>
      </p:sp>
    </p:spTree>
    <p:extLst>
      <p:ext uri="{BB962C8B-B14F-4D97-AF65-F5344CB8AC3E}">
        <p14:creationId xmlns:p14="http://schemas.microsoft.com/office/powerpoint/2010/main" val="159588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C737B9-2F76-4E24-B30D-A647F80B7890}"/>
              </a:ext>
            </a:extLst>
          </p:cNvPr>
          <p:cNvPicPr>
            <a:picLocks noChangeAspect="1"/>
          </p:cNvPicPr>
          <p:nvPr/>
        </p:nvPicPr>
        <p:blipFill>
          <a:blip r:embed="rId2"/>
          <a:stretch>
            <a:fillRect/>
          </a:stretch>
        </p:blipFill>
        <p:spPr>
          <a:xfrm>
            <a:off x="0" y="157162"/>
            <a:ext cx="12192000" cy="6543675"/>
          </a:xfrm>
          <a:prstGeom prst="rect">
            <a:avLst/>
          </a:prstGeom>
        </p:spPr>
      </p:pic>
      <p:sp>
        <p:nvSpPr>
          <p:cNvPr id="5" name="TextBox 4"/>
          <p:cNvSpPr txBox="1"/>
          <p:nvPr/>
        </p:nvSpPr>
        <p:spPr>
          <a:xfrm>
            <a:off x="7393149" y="1594540"/>
            <a:ext cx="4464996" cy="3046988"/>
          </a:xfrm>
          <a:prstGeom prst="rect">
            <a:avLst/>
          </a:prstGeom>
          <a:solidFill>
            <a:schemeClr val="bg1"/>
          </a:solidFill>
        </p:spPr>
        <p:txBody>
          <a:bodyPr wrap="square" rtlCol="0">
            <a:spAutoFit/>
          </a:bodyPr>
          <a:lstStyle/>
          <a:p>
            <a:r>
              <a:rPr lang="en-US" sz="2400" dirty="0"/>
              <a:t>This dataset has non-bovine proteins from a contaminants database</a:t>
            </a:r>
          </a:p>
          <a:p>
            <a:endParaRPr lang="en-US" sz="2400" dirty="0"/>
          </a:p>
          <a:p>
            <a:r>
              <a:rPr lang="en-US" sz="2400" dirty="0"/>
              <a:t>We can highlight those by filtering for accessions that do </a:t>
            </a:r>
            <a:r>
              <a:rPr lang="en-US" sz="2400" u="sng" dirty="0"/>
              <a:t>not</a:t>
            </a:r>
            <a:r>
              <a:rPr lang="en-US" sz="2400" dirty="0"/>
              <a:t> contain “_BOVIN”</a:t>
            </a:r>
          </a:p>
          <a:p>
            <a:endParaRPr lang="en-US" sz="2400" dirty="0"/>
          </a:p>
        </p:txBody>
      </p:sp>
      <p:sp>
        <p:nvSpPr>
          <p:cNvPr id="6" name="Rounded Rectangle 5"/>
          <p:cNvSpPr/>
          <p:nvPr/>
        </p:nvSpPr>
        <p:spPr>
          <a:xfrm>
            <a:off x="1400783" y="3793787"/>
            <a:ext cx="1429966" cy="2042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714017" y="4367719"/>
            <a:ext cx="1011678" cy="27380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241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129E6-5A9C-4C2D-997A-1E0A08ECCFEB}"/>
              </a:ext>
            </a:extLst>
          </p:cNvPr>
          <p:cNvPicPr>
            <a:picLocks noChangeAspect="1"/>
          </p:cNvPicPr>
          <p:nvPr/>
        </p:nvPicPr>
        <p:blipFill>
          <a:blip r:embed="rId2"/>
          <a:stretch>
            <a:fillRect/>
          </a:stretch>
        </p:blipFill>
        <p:spPr>
          <a:xfrm>
            <a:off x="0" y="157162"/>
            <a:ext cx="12192000" cy="6543675"/>
          </a:xfrm>
          <a:prstGeom prst="rect">
            <a:avLst/>
          </a:prstGeom>
        </p:spPr>
      </p:pic>
      <p:sp>
        <p:nvSpPr>
          <p:cNvPr id="3" name="Oval 2"/>
          <p:cNvSpPr/>
          <p:nvPr/>
        </p:nvSpPr>
        <p:spPr>
          <a:xfrm>
            <a:off x="214009" y="1614791"/>
            <a:ext cx="4824919" cy="19649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374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B5182-49DF-4C11-BF30-2EE91CD11B6D}"/>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Rounded Rectangle 2"/>
          <p:cNvSpPr/>
          <p:nvPr/>
        </p:nvSpPr>
        <p:spPr>
          <a:xfrm>
            <a:off x="3579779" y="2324911"/>
            <a:ext cx="2003898" cy="345331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69651" y="437745"/>
            <a:ext cx="1935804" cy="1477328"/>
          </a:xfrm>
          <a:prstGeom prst="rect">
            <a:avLst/>
          </a:prstGeom>
          <a:noFill/>
        </p:spPr>
        <p:txBody>
          <a:bodyPr wrap="square" rtlCol="0">
            <a:spAutoFit/>
          </a:bodyPr>
          <a:lstStyle/>
          <a:p>
            <a:r>
              <a:rPr lang="en-US" dirty="0"/>
              <a:t>We now have a few rows of non-bovine contaminant proteins displayed.</a:t>
            </a:r>
          </a:p>
        </p:txBody>
      </p:sp>
    </p:spTree>
    <p:extLst>
      <p:ext uri="{BB962C8B-B14F-4D97-AF65-F5344CB8AC3E}">
        <p14:creationId xmlns:p14="http://schemas.microsoft.com/office/powerpoint/2010/main" val="3741108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D07636-A6DC-4AAF-9425-1D2341287448}"/>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Rounded Rectangle 2"/>
          <p:cNvSpPr/>
          <p:nvPr/>
        </p:nvSpPr>
        <p:spPr>
          <a:xfrm>
            <a:off x="7636213" y="2247089"/>
            <a:ext cx="865761" cy="368678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30740" y="437745"/>
            <a:ext cx="2042809" cy="6186309"/>
          </a:xfrm>
          <a:prstGeom prst="rect">
            <a:avLst/>
          </a:prstGeom>
          <a:noFill/>
        </p:spPr>
        <p:txBody>
          <a:bodyPr wrap="square" rtlCol="0">
            <a:spAutoFit/>
          </a:bodyPr>
          <a:lstStyle/>
          <a:p>
            <a:r>
              <a:rPr lang="en-US" dirty="0"/>
              <a:t>We add a text flag (</a:t>
            </a:r>
            <a:r>
              <a:rPr lang="en-US" dirty="0" err="1"/>
              <a:t>contam</a:t>
            </a:r>
            <a:r>
              <a:rPr lang="en-US" dirty="0"/>
              <a:t>) to the “Filter” column for these proteins.</a:t>
            </a:r>
          </a:p>
          <a:p>
            <a:endParaRPr lang="en-US" dirty="0"/>
          </a:p>
          <a:p>
            <a:r>
              <a:rPr lang="en-US" dirty="0"/>
              <a:t>There can be other bovine keratin sequences to exclude, and often albumin is a contaminant. Note that albumin is not a contaminant in blood (serum or plasma), CSF, urine, saliva, or some other secreted fluids. This is why automatically determining contaminants is not done.</a:t>
            </a:r>
          </a:p>
        </p:txBody>
      </p:sp>
    </p:spTree>
    <p:extLst>
      <p:ext uri="{BB962C8B-B14F-4D97-AF65-F5344CB8AC3E}">
        <p14:creationId xmlns:p14="http://schemas.microsoft.com/office/powerpoint/2010/main" val="1506709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85F555-C0A0-4DE4-A9E9-38226122F895}"/>
              </a:ext>
            </a:extLst>
          </p:cNvPr>
          <p:cNvPicPr>
            <a:picLocks noChangeAspect="1"/>
          </p:cNvPicPr>
          <p:nvPr/>
        </p:nvPicPr>
        <p:blipFill>
          <a:blip r:embed="rId2"/>
          <a:stretch>
            <a:fillRect/>
          </a:stretch>
        </p:blipFill>
        <p:spPr>
          <a:xfrm>
            <a:off x="0" y="157162"/>
            <a:ext cx="12192000" cy="6543675"/>
          </a:xfrm>
          <a:prstGeom prst="rect">
            <a:avLst/>
          </a:prstGeom>
        </p:spPr>
      </p:pic>
      <p:sp>
        <p:nvSpPr>
          <p:cNvPr id="2" name="Oval 1"/>
          <p:cNvSpPr/>
          <p:nvPr/>
        </p:nvSpPr>
        <p:spPr>
          <a:xfrm>
            <a:off x="1478604" y="3560323"/>
            <a:ext cx="1789890" cy="2529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587575" y="1994170"/>
            <a:ext cx="2811294" cy="1569660"/>
          </a:xfrm>
          <a:prstGeom prst="rect">
            <a:avLst/>
          </a:prstGeom>
          <a:noFill/>
        </p:spPr>
        <p:txBody>
          <a:bodyPr wrap="square" rtlCol="0">
            <a:spAutoFit/>
          </a:bodyPr>
          <a:lstStyle/>
          <a:p>
            <a:r>
              <a:rPr lang="en-US" sz="2400" dirty="0"/>
              <a:t>Remember to turn off column filters when you are done with them!</a:t>
            </a:r>
          </a:p>
        </p:txBody>
      </p:sp>
    </p:spTree>
    <p:extLst>
      <p:ext uri="{BB962C8B-B14F-4D97-AF65-F5344CB8AC3E}">
        <p14:creationId xmlns:p14="http://schemas.microsoft.com/office/powerpoint/2010/main" val="104319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B622FB-CE51-480A-AE12-3EFCFCAF7F9E}"/>
              </a:ext>
            </a:extLst>
          </p:cNvPr>
          <p:cNvPicPr>
            <a:picLocks noChangeAspect="1"/>
          </p:cNvPicPr>
          <p:nvPr/>
        </p:nvPicPr>
        <p:blipFill>
          <a:blip r:embed="rId2"/>
          <a:stretch>
            <a:fillRect/>
          </a:stretch>
        </p:blipFill>
        <p:spPr>
          <a:xfrm>
            <a:off x="0" y="157162"/>
            <a:ext cx="12192000" cy="6543675"/>
          </a:xfrm>
          <a:prstGeom prst="rect">
            <a:avLst/>
          </a:prstGeom>
        </p:spPr>
      </p:pic>
      <p:sp>
        <p:nvSpPr>
          <p:cNvPr id="3" name="Rounded Rectangle 2"/>
          <p:cNvSpPr/>
          <p:nvPr/>
        </p:nvSpPr>
        <p:spPr>
          <a:xfrm>
            <a:off x="5651770" y="3093396"/>
            <a:ext cx="1410511"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5651769" y="3907277"/>
            <a:ext cx="1410511"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5989803" y="5304057"/>
            <a:ext cx="734441"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519481" y="1916349"/>
            <a:ext cx="2908570" cy="1200329"/>
          </a:xfrm>
          <a:prstGeom prst="rect">
            <a:avLst/>
          </a:prstGeom>
          <a:noFill/>
        </p:spPr>
        <p:txBody>
          <a:bodyPr wrap="square" rtlCol="0">
            <a:spAutoFit/>
          </a:bodyPr>
          <a:lstStyle/>
          <a:p>
            <a:r>
              <a:rPr lang="en-US" sz="2400" dirty="0"/>
              <a:t>Let’s look for protein descriptions that contain </a:t>
            </a:r>
            <a:r>
              <a:rPr lang="en-US" sz="2400"/>
              <a:t>“keratin”</a:t>
            </a:r>
          </a:p>
        </p:txBody>
      </p:sp>
    </p:spTree>
    <p:extLst>
      <p:ext uri="{BB962C8B-B14F-4D97-AF65-F5344CB8AC3E}">
        <p14:creationId xmlns:p14="http://schemas.microsoft.com/office/powerpoint/2010/main" val="3348515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What does the PAW pipeline do well?</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p:txBody>
          <a:bodyPr/>
          <a:lstStyle/>
          <a:p>
            <a:r>
              <a:rPr lang="nb-NO" dirty="0" err="1"/>
              <a:t>https</a:t>
            </a:r>
            <a:r>
              <a:rPr lang="nb-NO" dirty="0"/>
              <a:t>://</a:t>
            </a:r>
            <a:r>
              <a:rPr lang="nb-NO" dirty="0" err="1"/>
              <a:t>link.springer.com</a:t>
            </a:r>
            <a:r>
              <a:rPr lang="nb-NO" dirty="0"/>
              <a:t>/</a:t>
            </a:r>
            <a:r>
              <a:rPr lang="nb-NO" dirty="0" err="1"/>
              <a:t>article</a:t>
            </a:r>
            <a:r>
              <a:rPr lang="nb-NO" dirty="0"/>
              <a:t>/10.1007/s12177-009-9042-6 </a:t>
            </a:r>
          </a:p>
          <a:p>
            <a:r>
              <a:rPr lang="en-US" dirty="0"/>
              <a:t>A “best practices” pipeline</a:t>
            </a:r>
          </a:p>
          <a:p>
            <a:r>
              <a:rPr lang="en-US" dirty="0"/>
              <a:t>Not a ”black box” design</a:t>
            </a:r>
          </a:p>
          <a:p>
            <a:r>
              <a:rPr lang="en-US" dirty="0"/>
              <a:t>Transparent protein inference</a:t>
            </a:r>
          </a:p>
          <a:p>
            <a:r>
              <a:rPr lang="en-US" dirty="0"/>
              <a:t>Practical protein grouping</a:t>
            </a:r>
          </a:p>
          <a:p>
            <a:r>
              <a:rPr lang="en-US" dirty="0"/>
              <a:t>Correct processing and normalization of TMT data</a:t>
            </a:r>
          </a:p>
        </p:txBody>
      </p:sp>
    </p:spTree>
    <p:extLst>
      <p:ext uri="{BB962C8B-B14F-4D97-AF65-F5344CB8AC3E}">
        <p14:creationId xmlns:p14="http://schemas.microsoft.com/office/powerpoint/2010/main" val="908420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2DCFF4-A9F4-4045-B5DB-3BDFDFE277F6}"/>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Rounded Rectangle 2"/>
          <p:cNvSpPr/>
          <p:nvPr/>
        </p:nvSpPr>
        <p:spPr>
          <a:xfrm>
            <a:off x="7626485" y="2169268"/>
            <a:ext cx="894945" cy="43190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65370" y="291830"/>
            <a:ext cx="2286000" cy="2031325"/>
          </a:xfrm>
          <a:prstGeom prst="rect">
            <a:avLst/>
          </a:prstGeom>
          <a:noFill/>
        </p:spPr>
        <p:txBody>
          <a:bodyPr wrap="square" rtlCol="0">
            <a:spAutoFit/>
          </a:bodyPr>
          <a:lstStyle/>
          <a:p>
            <a:r>
              <a:rPr lang="en-US" dirty="0"/>
              <a:t>We get some of the previous keratin contaminants and several new keratins.</a:t>
            </a:r>
          </a:p>
          <a:p>
            <a:endParaRPr lang="en-US" dirty="0"/>
          </a:p>
          <a:p>
            <a:r>
              <a:rPr lang="en-US" dirty="0"/>
              <a:t>We want to flag them all as “</a:t>
            </a:r>
            <a:r>
              <a:rPr lang="en-US" dirty="0" err="1"/>
              <a:t>contam</a:t>
            </a:r>
            <a:r>
              <a:rPr lang="en-US" dirty="0"/>
              <a:t>”.</a:t>
            </a:r>
          </a:p>
        </p:txBody>
      </p:sp>
    </p:spTree>
    <p:extLst>
      <p:ext uri="{BB962C8B-B14F-4D97-AF65-F5344CB8AC3E}">
        <p14:creationId xmlns:p14="http://schemas.microsoft.com/office/powerpoint/2010/main" val="1382282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43103D-D8D4-4467-AD48-189EA61D9D9E}"/>
              </a:ext>
            </a:extLst>
          </p:cNvPr>
          <p:cNvPicPr>
            <a:picLocks noChangeAspect="1"/>
          </p:cNvPicPr>
          <p:nvPr/>
        </p:nvPicPr>
        <p:blipFill>
          <a:blip r:embed="rId2"/>
          <a:stretch>
            <a:fillRect/>
          </a:stretch>
        </p:blipFill>
        <p:spPr>
          <a:xfrm>
            <a:off x="1283710" y="0"/>
            <a:ext cx="9624580" cy="6858000"/>
          </a:xfrm>
          <a:prstGeom prst="rect">
            <a:avLst/>
          </a:prstGeom>
        </p:spPr>
      </p:pic>
      <p:sp>
        <p:nvSpPr>
          <p:cNvPr id="3" name="Rounded Rectangle 2"/>
          <p:cNvSpPr/>
          <p:nvPr/>
        </p:nvSpPr>
        <p:spPr>
          <a:xfrm>
            <a:off x="6284068" y="2286000"/>
            <a:ext cx="992221" cy="430935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248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AF80B0-1E42-44D8-BEA7-A142311983A7}"/>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TextBox 2"/>
          <p:cNvSpPr txBox="1"/>
          <p:nvPr/>
        </p:nvSpPr>
        <p:spPr>
          <a:xfrm>
            <a:off x="243191" y="311285"/>
            <a:ext cx="2178996" cy="6463308"/>
          </a:xfrm>
          <a:prstGeom prst="rect">
            <a:avLst/>
          </a:prstGeom>
          <a:noFill/>
        </p:spPr>
        <p:txBody>
          <a:bodyPr wrap="square" rtlCol="0">
            <a:spAutoFit/>
          </a:bodyPr>
          <a:lstStyle/>
          <a:p>
            <a:r>
              <a:rPr lang="en-US" dirty="0"/>
              <a:t>We do the same thing for any protein descriptions containing “albumin”. We find them using the Description column filter and then flag them as “</a:t>
            </a:r>
            <a:r>
              <a:rPr lang="en-US" dirty="0" err="1"/>
              <a:t>contam</a:t>
            </a:r>
            <a:r>
              <a:rPr lang="en-US" dirty="0"/>
              <a:t>” in the Filter column.</a:t>
            </a:r>
          </a:p>
          <a:p>
            <a:endParaRPr lang="en-US" dirty="0"/>
          </a:p>
          <a:p>
            <a:r>
              <a:rPr lang="en-US" dirty="0"/>
              <a:t>Notes: Albumin is a valid protein in serum/plasma, CSF, saliva, etc. All non-contaminant proteins need to have nothing in their cells in the Filter column. Any proteins with any text in the Filter column will be excluded.</a:t>
            </a:r>
          </a:p>
        </p:txBody>
      </p:sp>
    </p:spTree>
    <p:extLst>
      <p:ext uri="{BB962C8B-B14F-4D97-AF65-F5344CB8AC3E}">
        <p14:creationId xmlns:p14="http://schemas.microsoft.com/office/powerpoint/2010/main" val="2645697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D973F7-E25E-4956-BAE3-B021B044FAF0}"/>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TextBox 2"/>
          <p:cNvSpPr txBox="1"/>
          <p:nvPr/>
        </p:nvSpPr>
        <p:spPr>
          <a:xfrm>
            <a:off x="0" y="0"/>
            <a:ext cx="2480553" cy="6740307"/>
          </a:xfrm>
          <a:prstGeom prst="rect">
            <a:avLst/>
          </a:prstGeom>
          <a:noFill/>
        </p:spPr>
        <p:txBody>
          <a:bodyPr wrap="square" rtlCol="0">
            <a:spAutoFit/>
          </a:bodyPr>
          <a:lstStyle/>
          <a:p>
            <a:r>
              <a:rPr lang="en-US" dirty="0"/>
              <a:t>Next, add a reporter ion sample key above the respective channels in each TMT experiment. </a:t>
            </a:r>
            <a:r>
              <a:rPr lang="en-US" b="1" dirty="0"/>
              <a:t>Good notes about what TMT reagent was used to label each biological sample are critical. </a:t>
            </a:r>
            <a:r>
              <a:rPr lang="en-US" dirty="0"/>
              <a:t>The sample designations need to be in Row 4 aligned with the channel that they correspond to. The common internal channels need to contain “pool” within the Row 4 text string (it is </a:t>
            </a:r>
            <a:r>
              <a:rPr lang="en-US" u="sng" dirty="0"/>
              <a:t>not</a:t>
            </a:r>
            <a:r>
              <a:rPr lang="en-US" dirty="0"/>
              <a:t> case sensitive). Do not use “pool” in any other sample names. Do not duplicate sample names within the same TMT experiment (e.g., use Pool1 and Pool2 when 2 pools are used).</a:t>
            </a:r>
            <a:endParaRPr lang="en-US" b="1" dirty="0"/>
          </a:p>
        </p:txBody>
      </p:sp>
    </p:spTree>
    <p:extLst>
      <p:ext uri="{BB962C8B-B14F-4D97-AF65-F5344CB8AC3E}">
        <p14:creationId xmlns:p14="http://schemas.microsoft.com/office/powerpoint/2010/main" val="2776968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474597" y="347958"/>
            <a:ext cx="11275038" cy="3046988"/>
          </a:xfrm>
          <a:prstGeom prst="rect">
            <a:avLst/>
          </a:prstGeom>
          <a:noFill/>
        </p:spPr>
        <p:txBody>
          <a:bodyPr wrap="square" rtlCol="0">
            <a:spAutoFit/>
          </a:bodyPr>
          <a:lstStyle/>
          <a:p>
            <a:r>
              <a:rPr lang="en-US" sz="2400" b="1" dirty="0"/>
              <a:t>Important note about TMT reagent order in results files: </a:t>
            </a:r>
          </a:p>
          <a:p>
            <a:br>
              <a:rPr lang="en-US" sz="2400" dirty="0"/>
            </a:br>
            <a:r>
              <a:rPr lang="en-US" sz="2400" dirty="0"/>
              <a:t>Data exported from Proteome Discoverer arranges the TMT columns in increasing mass order of the reagents. That order is maintained by the scripts. That means that ”N” forms come before “C” forms. This is backwards from how an alphabetical sort would order them. If you want to make a sample key and then sort it into the same order as columns in the results files, use label names such as “127_N” and “127C”. The underscore character will sort ahead of the “C” character (“.” or “-” are also good choices).</a:t>
            </a:r>
          </a:p>
        </p:txBody>
      </p:sp>
    </p:spTree>
    <p:extLst>
      <p:ext uri="{BB962C8B-B14F-4D97-AF65-F5344CB8AC3E}">
        <p14:creationId xmlns:p14="http://schemas.microsoft.com/office/powerpoint/2010/main" val="710610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87AE86-D36D-4DD3-98EE-7EF7287EE501}"/>
              </a:ext>
            </a:extLst>
          </p:cNvPr>
          <p:cNvPicPr>
            <a:picLocks noChangeAspect="1"/>
          </p:cNvPicPr>
          <p:nvPr/>
        </p:nvPicPr>
        <p:blipFill>
          <a:blip r:embed="rId2"/>
          <a:stretch>
            <a:fillRect/>
          </a:stretch>
        </p:blipFill>
        <p:spPr>
          <a:xfrm>
            <a:off x="0" y="0"/>
            <a:ext cx="9624580" cy="6858000"/>
          </a:xfrm>
          <a:prstGeom prst="rect">
            <a:avLst/>
          </a:prstGeom>
        </p:spPr>
      </p:pic>
      <p:sp>
        <p:nvSpPr>
          <p:cNvPr id="3" name="TextBox 2"/>
          <p:cNvSpPr txBox="1"/>
          <p:nvPr/>
        </p:nvSpPr>
        <p:spPr>
          <a:xfrm>
            <a:off x="9711447" y="197346"/>
            <a:ext cx="2480553" cy="3970318"/>
          </a:xfrm>
          <a:prstGeom prst="rect">
            <a:avLst/>
          </a:prstGeom>
          <a:noFill/>
        </p:spPr>
        <p:txBody>
          <a:bodyPr wrap="square" rtlCol="0">
            <a:spAutoFit/>
          </a:bodyPr>
          <a:lstStyle/>
          <a:p>
            <a:r>
              <a:rPr lang="en-US" dirty="0"/>
              <a:t>Add the sample designations for all other channels in all other TMT experiments being combined.</a:t>
            </a:r>
          </a:p>
          <a:p>
            <a:endParaRPr lang="en-US" dirty="0"/>
          </a:p>
          <a:p>
            <a:r>
              <a:rPr lang="en-US" dirty="0"/>
              <a:t>Note: this final script does both sample loading corrections </a:t>
            </a:r>
            <a:r>
              <a:rPr lang="en-US" u="sng" dirty="0"/>
              <a:t>and</a:t>
            </a:r>
            <a:r>
              <a:rPr lang="en-US" dirty="0"/>
              <a:t> IRS corrections. It does not do just sample loading corrections for single TMT labeling experiments.</a:t>
            </a:r>
          </a:p>
        </p:txBody>
      </p:sp>
    </p:spTree>
    <p:extLst>
      <p:ext uri="{BB962C8B-B14F-4D97-AF65-F5344CB8AC3E}">
        <p14:creationId xmlns:p14="http://schemas.microsoft.com/office/powerpoint/2010/main" val="2586977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DC6281-8308-4252-A878-10ADAAA90DC3}"/>
              </a:ext>
            </a:extLst>
          </p:cNvPr>
          <p:cNvPicPr>
            <a:picLocks noChangeAspect="1"/>
          </p:cNvPicPr>
          <p:nvPr/>
        </p:nvPicPr>
        <p:blipFill>
          <a:blip r:embed="rId2"/>
          <a:stretch>
            <a:fillRect/>
          </a:stretch>
        </p:blipFill>
        <p:spPr>
          <a:xfrm>
            <a:off x="2567420" y="0"/>
            <a:ext cx="9624580" cy="6858000"/>
          </a:xfrm>
          <a:prstGeom prst="rect">
            <a:avLst/>
          </a:prstGeom>
        </p:spPr>
      </p:pic>
      <p:sp>
        <p:nvSpPr>
          <p:cNvPr id="3" name="TextBox 2"/>
          <p:cNvSpPr txBox="1"/>
          <p:nvPr/>
        </p:nvSpPr>
        <p:spPr>
          <a:xfrm>
            <a:off x="165370" y="204281"/>
            <a:ext cx="2295728" cy="6463308"/>
          </a:xfrm>
          <a:prstGeom prst="rect">
            <a:avLst/>
          </a:prstGeom>
          <a:noFill/>
        </p:spPr>
        <p:txBody>
          <a:bodyPr wrap="square" rtlCol="0">
            <a:spAutoFit/>
          </a:bodyPr>
          <a:lstStyle/>
          <a:p>
            <a:r>
              <a:rPr lang="en-US" dirty="0"/>
              <a:t>After contaminants have been flagged and the reporter ion channels have had the biological sample designations added in Row 4, we will “Save As” the text file in tab-delimited text format. Add something to the filename to indicated that samples have been labeled, and save the file. Excel may alarm you with warnings. You can ignore them. Excel may ask you if you want to save the file after you have already saved it when you Quit Excel. That can be ignored, too.</a:t>
            </a:r>
          </a:p>
        </p:txBody>
      </p:sp>
      <p:sp>
        <p:nvSpPr>
          <p:cNvPr id="4" name="Oval 3"/>
          <p:cNvSpPr/>
          <p:nvPr/>
        </p:nvSpPr>
        <p:spPr>
          <a:xfrm>
            <a:off x="6175022" y="1286933"/>
            <a:ext cx="660400" cy="25964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015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198C5C-B16A-494A-8F6C-D755C7A7921E}"/>
              </a:ext>
            </a:extLst>
          </p:cNvPr>
          <p:cNvPicPr>
            <a:picLocks noChangeAspect="1"/>
          </p:cNvPicPr>
          <p:nvPr/>
        </p:nvPicPr>
        <p:blipFill>
          <a:blip r:embed="rId2"/>
          <a:stretch>
            <a:fillRect/>
          </a:stretch>
        </p:blipFill>
        <p:spPr>
          <a:xfrm>
            <a:off x="5781269" y="19456"/>
            <a:ext cx="6391275" cy="6800850"/>
          </a:xfrm>
          <a:prstGeom prst="rect">
            <a:avLst/>
          </a:prstGeom>
        </p:spPr>
      </p:pic>
      <p:sp>
        <p:nvSpPr>
          <p:cNvPr id="3" name="Rounded Rectangle 2"/>
          <p:cNvSpPr/>
          <p:nvPr/>
        </p:nvSpPr>
        <p:spPr>
          <a:xfrm>
            <a:off x="5632315" y="0"/>
            <a:ext cx="1984442" cy="32101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40467" y="301557"/>
            <a:ext cx="5291848" cy="5632311"/>
          </a:xfrm>
          <a:prstGeom prst="rect">
            <a:avLst/>
          </a:prstGeom>
          <a:noFill/>
        </p:spPr>
        <p:txBody>
          <a:bodyPr wrap="square" rtlCol="0">
            <a:spAutoFit/>
          </a:bodyPr>
          <a:lstStyle/>
          <a:p>
            <a:r>
              <a:rPr lang="en-US" sz="2400" dirty="0"/>
              <a:t>We are finally at the final pipeline step. This script uses the pandas package to perform many Excel-like data manipulations of the tabular data: contaminant proteins are moved to the bottom of the table, sample loading corrections are done within each TMT experiment, proteins not seen in all TMT experiments are excluded, pooled standards within each TMT experiment are averaged, IRS factors are computed, and IRS normalized intensities are computed. </a:t>
            </a:r>
          </a:p>
          <a:p>
            <a:endParaRPr lang="en-US" sz="2400" dirty="0"/>
          </a:p>
          <a:p>
            <a:endParaRPr lang="en-US" sz="2400" dirty="0"/>
          </a:p>
        </p:txBody>
      </p:sp>
    </p:spTree>
    <p:extLst>
      <p:ext uri="{BB962C8B-B14F-4D97-AF65-F5344CB8AC3E}">
        <p14:creationId xmlns:p14="http://schemas.microsoft.com/office/powerpoint/2010/main" val="2316976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6F6F3B-DAD0-47CA-A0DA-56CA21B50457}"/>
              </a:ext>
            </a:extLst>
          </p:cNvPr>
          <p:cNvPicPr>
            <a:picLocks noChangeAspect="1"/>
          </p:cNvPicPr>
          <p:nvPr/>
        </p:nvPicPr>
        <p:blipFill>
          <a:blip r:embed="rId2"/>
          <a:stretch>
            <a:fillRect/>
          </a:stretch>
        </p:blipFill>
        <p:spPr>
          <a:xfrm>
            <a:off x="1723103" y="0"/>
            <a:ext cx="8745794" cy="6858000"/>
          </a:xfrm>
          <a:prstGeom prst="rect">
            <a:avLst/>
          </a:prstGeom>
        </p:spPr>
      </p:pic>
      <p:sp>
        <p:nvSpPr>
          <p:cNvPr id="3" name="Rounded Rectangle 2"/>
          <p:cNvSpPr/>
          <p:nvPr/>
        </p:nvSpPr>
        <p:spPr>
          <a:xfrm>
            <a:off x="1478604" y="0"/>
            <a:ext cx="2373549"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885872" y="1971472"/>
            <a:ext cx="2373549"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8725711" y="6520774"/>
            <a:ext cx="995463" cy="26264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21202" y="2280362"/>
            <a:ext cx="301686" cy="369332"/>
          </a:xfrm>
          <a:prstGeom prst="rect">
            <a:avLst/>
          </a:prstGeom>
          <a:noFill/>
        </p:spPr>
        <p:txBody>
          <a:bodyPr wrap="none" rtlCol="0">
            <a:spAutoFit/>
          </a:bodyPr>
          <a:lstStyle/>
          <a:p>
            <a:r>
              <a:rPr lang="en-US" dirty="0"/>
              <a:t>1</a:t>
            </a:r>
          </a:p>
        </p:txBody>
      </p:sp>
      <p:sp>
        <p:nvSpPr>
          <p:cNvPr id="7" name="TextBox 6"/>
          <p:cNvSpPr txBox="1"/>
          <p:nvPr/>
        </p:nvSpPr>
        <p:spPr>
          <a:xfrm>
            <a:off x="8376354" y="6486910"/>
            <a:ext cx="301686"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3319557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08C13-7836-4214-880D-9B2FA7634BE8}"/>
              </a:ext>
            </a:extLst>
          </p:cNvPr>
          <p:cNvPicPr>
            <a:picLocks noChangeAspect="1"/>
          </p:cNvPicPr>
          <p:nvPr/>
        </p:nvPicPr>
        <p:blipFill>
          <a:blip r:embed="rId2"/>
          <a:stretch>
            <a:fillRect/>
          </a:stretch>
        </p:blipFill>
        <p:spPr>
          <a:xfrm>
            <a:off x="4790263" y="27966"/>
            <a:ext cx="7362825" cy="6800850"/>
          </a:xfrm>
          <a:prstGeom prst="rect">
            <a:avLst/>
          </a:prstGeom>
        </p:spPr>
      </p:pic>
      <p:sp>
        <p:nvSpPr>
          <p:cNvPr id="3" name="TextBox 2"/>
          <p:cNvSpPr txBox="1"/>
          <p:nvPr/>
        </p:nvSpPr>
        <p:spPr>
          <a:xfrm>
            <a:off x="272374" y="330740"/>
            <a:ext cx="4328809" cy="4154984"/>
          </a:xfrm>
          <a:prstGeom prst="rect">
            <a:avLst/>
          </a:prstGeom>
          <a:noFill/>
        </p:spPr>
        <p:txBody>
          <a:bodyPr wrap="square" rtlCol="0">
            <a:spAutoFit/>
          </a:bodyPr>
          <a:lstStyle/>
          <a:p>
            <a:r>
              <a:rPr lang="en-US" sz="2400" dirty="0"/>
              <a:t>There is minimal console output. The tab-delimited text file now contains properly normalized total protein intensities for all non-contaminant proteins that were seen in all TMT </a:t>
            </a:r>
            <a:r>
              <a:rPr lang="en-US" sz="2400" dirty="0" err="1"/>
              <a:t>labelings</a:t>
            </a:r>
            <a:r>
              <a:rPr lang="en-US" sz="2400" dirty="0"/>
              <a:t>.</a:t>
            </a:r>
          </a:p>
          <a:p>
            <a:endParaRPr lang="en-US" sz="2400" dirty="0"/>
          </a:p>
          <a:p>
            <a:r>
              <a:rPr lang="en-US" sz="2400" dirty="0"/>
              <a:t>This final data can be used in statistical testing software like the Bioconductor R package </a:t>
            </a:r>
            <a:r>
              <a:rPr lang="en-US" sz="2400" dirty="0" err="1"/>
              <a:t>edgeR</a:t>
            </a:r>
            <a:r>
              <a:rPr lang="en-US" sz="2400" dirty="0"/>
              <a:t>.</a:t>
            </a:r>
          </a:p>
        </p:txBody>
      </p:sp>
    </p:spTree>
    <p:extLst>
      <p:ext uri="{BB962C8B-B14F-4D97-AF65-F5344CB8AC3E}">
        <p14:creationId xmlns:p14="http://schemas.microsoft.com/office/powerpoint/2010/main" val="1260299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Overall strategy</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a:xfrm>
            <a:off x="838200" y="1562869"/>
            <a:ext cx="10515600" cy="4351338"/>
          </a:xfrm>
        </p:spPr>
        <p:txBody>
          <a:bodyPr>
            <a:normAutofit fontScale="92500"/>
          </a:bodyPr>
          <a:lstStyle/>
          <a:p>
            <a:r>
              <a:rPr lang="nb-NO" dirty="0" err="1"/>
              <a:t>Use</a:t>
            </a:r>
            <a:r>
              <a:rPr lang="nb-NO" dirty="0"/>
              <a:t> </a:t>
            </a:r>
            <a:r>
              <a:rPr lang="nb-NO" dirty="0" err="1"/>
              <a:t>simpler</a:t>
            </a:r>
            <a:r>
              <a:rPr lang="nb-NO" dirty="0"/>
              <a:t> </a:t>
            </a:r>
            <a:r>
              <a:rPr lang="nb-NO" dirty="0" err="1"/>
              <a:t>work</a:t>
            </a:r>
            <a:r>
              <a:rPr lang="nb-NO" dirty="0"/>
              <a:t> </a:t>
            </a:r>
            <a:r>
              <a:rPr lang="nb-NO" dirty="0" err="1"/>
              <a:t>flows</a:t>
            </a:r>
            <a:r>
              <a:rPr lang="nb-NO" dirty="0"/>
              <a:t> in PD and </a:t>
            </a:r>
            <a:r>
              <a:rPr lang="nb-NO" dirty="0" err="1"/>
              <a:t>export</a:t>
            </a:r>
            <a:r>
              <a:rPr lang="nb-NO" dirty="0"/>
              <a:t> </a:t>
            </a:r>
            <a:r>
              <a:rPr lang="nb-NO" dirty="0" err="1"/>
              <a:t>the</a:t>
            </a:r>
            <a:r>
              <a:rPr lang="nb-NO" dirty="0"/>
              <a:t> data</a:t>
            </a:r>
          </a:p>
          <a:p>
            <a:r>
              <a:rPr lang="nb-NO" dirty="0" err="1"/>
              <a:t>Percolator</a:t>
            </a:r>
            <a:r>
              <a:rPr lang="nb-NO" dirty="0"/>
              <a:t> node </a:t>
            </a:r>
            <a:r>
              <a:rPr lang="nb-NO" dirty="0" err="1"/>
              <a:t>should</a:t>
            </a:r>
            <a:r>
              <a:rPr lang="nb-NO" dirty="0"/>
              <a:t> be used to </a:t>
            </a:r>
            <a:r>
              <a:rPr lang="nb-NO" dirty="0" err="1"/>
              <a:t>validate</a:t>
            </a:r>
            <a:r>
              <a:rPr lang="nb-NO" dirty="0"/>
              <a:t> </a:t>
            </a:r>
            <a:r>
              <a:rPr lang="nb-NO" dirty="0" err="1"/>
              <a:t>PSMs</a:t>
            </a:r>
            <a:endParaRPr lang="nb-NO" dirty="0"/>
          </a:p>
          <a:p>
            <a:r>
              <a:rPr lang="nb-NO" dirty="0"/>
              <a:t>Protein FASTA file used by PD </a:t>
            </a:r>
            <a:r>
              <a:rPr lang="nb-NO" dirty="0" err="1"/>
              <a:t>will</a:t>
            </a:r>
            <a:r>
              <a:rPr lang="nb-NO" dirty="0"/>
              <a:t> be </a:t>
            </a:r>
            <a:r>
              <a:rPr lang="nb-NO" dirty="0" err="1"/>
              <a:t>needed</a:t>
            </a:r>
            <a:endParaRPr lang="nb-NO" dirty="0"/>
          </a:p>
          <a:p>
            <a:r>
              <a:rPr lang="en-US" dirty="0"/>
              <a:t>Convert PD PSM export files into PAW text files (with reporter ion quantities)</a:t>
            </a:r>
          </a:p>
          <a:p>
            <a:r>
              <a:rPr lang="en-US" dirty="0"/>
              <a:t>Apply robust protein inference and protein grouping</a:t>
            </a:r>
          </a:p>
          <a:p>
            <a:r>
              <a:rPr lang="en-US" dirty="0"/>
              <a:t>Compute protein-level total reporter ion intensities from unique peptides</a:t>
            </a:r>
          </a:p>
          <a:p>
            <a:r>
              <a:rPr lang="en-US" dirty="0"/>
              <a:t>Correct for sample loading differences</a:t>
            </a:r>
          </a:p>
          <a:p>
            <a:r>
              <a:rPr lang="en-US" dirty="0"/>
              <a:t>Use internal reference scaling (IRS) method for extended multiplexing</a:t>
            </a:r>
          </a:p>
        </p:txBody>
      </p:sp>
    </p:spTree>
    <p:extLst>
      <p:ext uri="{BB962C8B-B14F-4D97-AF65-F5344CB8AC3E}">
        <p14:creationId xmlns:p14="http://schemas.microsoft.com/office/powerpoint/2010/main" val="3423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Updating Anaconda (bonus material)</a:t>
            </a:r>
          </a:p>
        </p:txBody>
      </p:sp>
    </p:spTree>
    <p:extLst>
      <p:ext uri="{BB962C8B-B14F-4D97-AF65-F5344CB8AC3E}">
        <p14:creationId xmlns:p14="http://schemas.microsoft.com/office/powerpoint/2010/main" val="1957547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E4A0E4-F0F7-4F6C-A04B-EFF0D945B15E}"/>
              </a:ext>
            </a:extLst>
          </p:cNvPr>
          <p:cNvPicPr>
            <a:picLocks noChangeAspect="1"/>
          </p:cNvPicPr>
          <p:nvPr/>
        </p:nvPicPr>
        <p:blipFill>
          <a:blip r:embed="rId2"/>
          <a:stretch>
            <a:fillRect/>
          </a:stretch>
        </p:blipFill>
        <p:spPr>
          <a:xfrm>
            <a:off x="0" y="157162"/>
            <a:ext cx="12192000" cy="6543675"/>
          </a:xfrm>
          <a:prstGeom prst="rect">
            <a:avLst/>
          </a:prstGeom>
        </p:spPr>
      </p:pic>
      <p:sp>
        <p:nvSpPr>
          <p:cNvPr id="3" name="TextBox 2"/>
          <p:cNvSpPr txBox="1"/>
          <p:nvPr/>
        </p:nvSpPr>
        <p:spPr>
          <a:xfrm>
            <a:off x="4533090" y="778213"/>
            <a:ext cx="6011693" cy="4832092"/>
          </a:xfrm>
          <a:prstGeom prst="rect">
            <a:avLst/>
          </a:prstGeom>
          <a:solidFill>
            <a:schemeClr val="bg1"/>
          </a:solidFill>
        </p:spPr>
        <p:txBody>
          <a:bodyPr wrap="square" rtlCol="0">
            <a:spAutoFit/>
          </a:bodyPr>
          <a:lstStyle/>
          <a:p>
            <a:endParaRPr lang="en-US" sz="2800" dirty="0"/>
          </a:p>
          <a:p>
            <a:endParaRPr lang="en-US" sz="2800" dirty="0"/>
          </a:p>
          <a:p>
            <a:r>
              <a:rPr lang="en-US" sz="2800" dirty="0"/>
              <a:t>The Anaconda python distribution requires periodic package updates. It includes a convenient package manager called “</a:t>
            </a:r>
            <a:r>
              <a:rPr lang="en-US" sz="2800" dirty="0" err="1"/>
              <a:t>conda</a:t>
            </a:r>
            <a:r>
              <a:rPr lang="en-US" sz="2800" dirty="0"/>
              <a:t>”. You will want to run the Anaconda Prompt as an </a:t>
            </a:r>
            <a:r>
              <a:rPr lang="en-US" sz="2800" dirty="0" err="1"/>
              <a:t>admistrator</a:t>
            </a:r>
            <a:r>
              <a:rPr lang="en-US" sz="2800" dirty="0"/>
              <a:t>.</a:t>
            </a:r>
          </a:p>
          <a:p>
            <a:endParaRPr lang="en-US" sz="2800" dirty="0"/>
          </a:p>
          <a:p>
            <a:r>
              <a:rPr lang="en-US" sz="2800" dirty="0"/>
              <a:t>Right clicks get the extra program launch options.</a:t>
            </a:r>
          </a:p>
          <a:p>
            <a:endParaRPr lang="en-US" sz="2800" dirty="0"/>
          </a:p>
        </p:txBody>
      </p:sp>
      <p:sp>
        <p:nvSpPr>
          <p:cNvPr id="4" name="Oval 3"/>
          <p:cNvSpPr/>
          <p:nvPr/>
        </p:nvSpPr>
        <p:spPr>
          <a:xfrm>
            <a:off x="87549" y="5155660"/>
            <a:ext cx="1167319" cy="252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98706" y="5466226"/>
            <a:ext cx="1167319" cy="252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18425" y="5652734"/>
            <a:ext cx="1167319" cy="2529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586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91565E-A32C-4D44-8859-B315D79EFB71}"/>
              </a:ext>
            </a:extLst>
          </p:cNvPr>
          <p:cNvPicPr>
            <a:picLocks noChangeAspect="1"/>
          </p:cNvPicPr>
          <p:nvPr/>
        </p:nvPicPr>
        <p:blipFill>
          <a:blip r:embed="rId2"/>
          <a:stretch>
            <a:fillRect/>
          </a:stretch>
        </p:blipFill>
        <p:spPr>
          <a:xfrm>
            <a:off x="1608610" y="163749"/>
            <a:ext cx="9324975" cy="4876800"/>
          </a:xfrm>
          <a:prstGeom prst="rect">
            <a:avLst/>
          </a:prstGeom>
        </p:spPr>
      </p:pic>
      <p:sp>
        <p:nvSpPr>
          <p:cNvPr id="2" name="Oval 1"/>
          <p:cNvSpPr/>
          <p:nvPr/>
        </p:nvSpPr>
        <p:spPr>
          <a:xfrm>
            <a:off x="4610911" y="379379"/>
            <a:ext cx="2519463" cy="6031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344366" y="1883924"/>
            <a:ext cx="1303506" cy="6031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19847" y="5583677"/>
            <a:ext cx="5894947" cy="369332"/>
          </a:xfrm>
          <a:prstGeom prst="rect">
            <a:avLst/>
          </a:prstGeom>
          <a:noFill/>
        </p:spPr>
        <p:txBody>
          <a:bodyPr wrap="none" rtlCol="0">
            <a:spAutoFit/>
          </a:bodyPr>
          <a:lstStyle/>
          <a:p>
            <a:r>
              <a:rPr lang="en-US" dirty="0"/>
              <a:t>Update </a:t>
            </a:r>
            <a:r>
              <a:rPr lang="en-US" dirty="0" err="1"/>
              <a:t>conda</a:t>
            </a:r>
            <a:r>
              <a:rPr lang="en-US" dirty="0"/>
              <a:t> first with the “</a:t>
            </a:r>
            <a:r>
              <a:rPr lang="en-US" dirty="0" err="1"/>
              <a:t>conda</a:t>
            </a:r>
            <a:r>
              <a:rPr lang="en-US" dirty="0"/>
              <a:t> update </a:t>
            </a:r>
            <a:r>
              <a:rPr lang="en-US" dirty="0" err="1"/>
              <a:t>conda</a:t>
            </a:r>
            <a:r>
              <a:rPr lang="en-US" dirty="0"/>
              <a:t>” command</a:t>
            </a:r>
          </a:p>
        </p:txBody>
      </p:sp>
    </p:spTree>
    <p:extLst>
      <p:ext uri="{BB962C8B-B14F-4D97-AF65-F5344CB8AC3E}">
        <p14:creationId xmlns:p14="http://schemas.microsoft.com/office/powerpoint/2010/main" val="8375547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20B5ED-E435-4AA2-A807-E6E0BC45DD8A}"/>
              </a:ext>
            </a:extLst>
          </p:cNvPr>
          <p:cNvPicPr>
            <a:picLocks noChangeAspect="1"/>
          </p:cNvPicPr>
          <p:nvPr/>
        </p:nvPicPr>
        <p:blipFill>
          <a:blip r:embed="rId2"/>
          <a:stretch>
            <a:fillRect/>
          </a:stretch>
        </p:blipFill>
        <p:spPr>
          <a:xfrm>
            <a:off x="1462695" y="387485"/>
            <a:ext cx="9324975" cy="4876800"/>
          </a:xfrm>
          <a:prstGeom prst="rect">
            <a:avLst/>
          </a:prstGeom>
        </p:spPr>
      </p:pic>
      <p:sp>
        <p:nvSpPr>
          <p:cNvPr id="3" name="Oval 2"/>
          <p:cNvSpPr/>
          <p:nvPr/>
        </p:nvSpPr>
        <p:spPr>
          <a:xfrm>
            <a:off x="4533089" y="3511685"/>
            <a:ext cx="2529192" cy="6128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19846" y="5865779"/>
            <a:ext cx="9931221" cy="646331"/>
          </a:xfrm>
          <a:prstGeom prst="rect">
            <a:avLst/>
          </a:prstGeom>
          <a:noFill/>
        </p:spPr>
        <p:txBody>
          <a:bodyPr wrap="square" rtlCol="0">
            <a:spAutoFit/>
          </a:bodyPr>
          <a:lstStyle/>
          <a:p>
            <a:r>
              <a:rPr lang="en-US" dirty="0"/>
              <a:t>Update anaconda next with the “</a:t>
            </a:r>
            <a:r>
              <a:rPr lang="en-US" dirty="0" err="1"/>
              <a:t>conda</a:t>
            </a:r>
            <a:r>
              <a:rPr lang="en-US" dirty="0"/>
              <a:t> update anaconda” command. There might not be any needed updates depending on the </a:t>
            </a:r>
            <a:r>
              <a:rPr lang="en-US" dirty="0" err="1"/>
              <a:t>preceeding</a:t>
            </a:r>
            <a:r>
              <a:rPr lang="en-US" dirty="0"/>
              <a:t> </a:t>
            </a:r>
            <a:r>
              <a:rPr lang="en-US" dirty="0" err="1"/>
              <a:t>conda</a:t>
            </a:r>
            <a:r>
              <a:rPr lang="en-US" dirty="0"/>
              <a:t> update step.</a:t>
            </a:r>
          </a:p>
        </p:txBody>
      </p:sp>
    </p:spTree>
    <p:extLst>
      <p:ext uri="{BB962C8B-B14F-4D97-AF65-F5344CB8AC3E}">
        <p14:creationId xmlns:p14="http://schemas.microsoft.com/office/powerpoint/2010/main" val="1668931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703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1ABAB7-6D76-4D00-AD14-D1A24C7B3426}"/>
              </a:ext>
            </a:extLst>
          </p:cNvPr>
          <p:cNvSpPr>
            <a:spLocks noGrp="1"/>
          </p:cNvSpPr>
          <p:nvPr>
            <p:ph type="title"/>
          </p:nvPr>
        </p:nvSpPr>
        <p:spPr/>
        <p:txBody>
          <a:bodyPr/>
          <a:lstStyle/>
          <a:p>
            <a:r>
              <a:rPr lang="en-US" dirty="0"/>
              <a:t>Computer requirements</a:t>
            </a:r>
          </a:p>
        </p:txBody>
      </p:sp>
      <p:sp>
        <p:nvSpPr>
          <p:cNvPr id="6" name="Content Placeholder 5">
            <a:extLst>
              <a:ext uri="{FF2B5EF4-FFF2-40B4-BE49-F238E27FC236}">
                <a16:creationId xmlns:a16="http://schemas.microsoft.com/office/drawing/2014/main" id="{A22ECF58-D584-4147-8035-3DDADF91C9E7}"/>
              </a:ext>
            </a:extLst>
          </p:cNvPr>
          <p:cNvSpPr>
            <a:spLocks noGrp="1"/>
          </p:cNvSpPr>
          <p:nvPr>
            <p:ph idx="1"/>
          </p:nvPr>
        </p:nvSpPr>
        <p:spPr/>
        <p:txBody>
          <a:bodyPr/>
          <a:lstStyle/>
          <a:p>
            <a:r>
              <a:rPr lang="nb-NO" dirty="0"/>
              <a:t>Python 3.6</a:t>
            </a:r>
          </a:p>
          <a:p>
            <a:r>
              <a:rPr lang="nb-NO" dirty="0"/>
              <a:t>R</a:t>
            </a:r>
            <a:r>
              <a:rPr lang="en-US" dirty="0" err="1"/>
              <a:t>equires</a:t>
            </a:r>
            <a:r>
              <a:rPr lang="en-US" dirty="0"/>
              <a:t> </a:t>
            </a:r>
            <a:r>
              <a:rPr lang="en-US" dirty="0" err="1"/>
              <a:t>numpy</a:t>
            </a:r>
            <a:r>
              <a:rPr lang="en-US" dirty="0"/>
              <a:t>, pandas, and </a:t>
            </a:r>
            <a:r>
              <a:rPr lang="en-US" dirty="0" err="1"/>
              <a:t>SciPy</a:t>
            </a:r>
            <a:endParaRPr lang="en-US" dirty="0"/>
          </a:p>
          <a:p>
            <a:r>
              <a:rPr lang="en-US" dirty="0"/>
              <a:t>Easiest strategy is to use the Anaconda scientific python distribution</a:t>
            </a:r>
          </a:p>
          <a:p>
            <a:pPr lvl="1"/>
            <a:r>
              <a:rPr lang="en-US" dirty="0">
                <a:hlinkClick r:id="rId2"/>
              </a:rPr>
              <a:t>https://www.anaconda.com/distribution/</a:t>
            </a:r>
            <a:endParaRPr lang="en-US" dirty="0"/>
          </a:p>
          <a:p>
            <a:pPr lvl="1"/>
            <a:r>
              <a:rPr lang="en-US" dirty="0"/>
              <a:t>Windows and Mac support</a:t>
            </a:r>
          </a:p>
          <a:p>
            <a:r>
              <a:rPr lang="en-US" dirty="0"/>
              <a:t>Local copies of PAW python scripts</a:t>
            </a:r>
          </a:p>
        </p:txBody>
      </p:sp>
    </p:spTree>
    <p:extLst>
      <p:ext uri="{BB962C8B-B14F-4D97-AF65-F5344CB8AC3E}">
        <p14:creationId xmlns:p14="http://schemas.microsoft.com/office/powerpoint/2010/main" val="1289977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A8228-A251-4BAF-8F3C-610EAA96CDD4}"/>
              </a:ext>
            </a:extLst>
          </p:cNvPr>
          <p:cNvPicPr>
            <a:picLocks noChangeAspect="1"/>
          </p:cNvPicPr>
          <p:nvPr/>
        </p:nvPicPr>
        <p:blipFill>
          <a:blip r:embed="rId2"/>
          <a:stretch>
            <a:fillRect/>
          </a:stretch>
        </p:blipFill>
        <p:spPr>
          <a:xfrm>
            <a:off x="431541" y="246484"/>
            <a:ext cx="3733800" cy="6477000"/>
          </a:xfrm>
          <a:prstGeom prst="rect">
            <a:avLst/>
          </a:prstGeom>
        </p:spPr>
      </p:pic>
      <p:sp>
        <p:nvSpPr>
          <p:cNvPr id="2" name="Oval 1"/>
          <p:cNvSpPr/>
          <p:nvPr/>
        </p:nvSpPr>
        <p:spPr>
          <a:xfrm>
            <a:off x="605642" y="3515096"/>
            <a:ext cx="2303813" cy="58189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81995" y="427512"/>
            <a:ext cx="7606805" cy="3785652"/>
          </a:xfrm>
          <a:prstGeom prst="rect">
            <a:avLst/>
          </a:prstGeom>
          <a:noFill/>
        </p:spPr>
        <p:txBody>
          <a:bodyPr wrap="square" rtlCol="0">
            <a:spAutoFit/>
          </a:bodyPr>
          <a:lstStyle/>
          <a:p>
            <a:r>
              <a:rPr lang="en-US" sz="2400" dirty="0"/>
              <a:t>I like the IDLE development environment that is part of the </a:t>
            </a:r>
            <a:br>
              <a:rPr lang="en-US" sz="2400" dirty="0"/>
            </a:br>
            <a:r>
              <a:rPr lang="en-US" sz="2400" dirty="0"/>
              <a:t>standard python distribution. Anaconda prefers Navigator so running IDLE is more difficult.</a:t>
            </a:r>
            <a:br>
              <a:rPr lang="en-US" sz="2400" dirty="0"/>
            </a:br>
            <a:endParaRPr lang="en-US" sz="2400" dirty="0"/>
          </a:p>
          <a:p>
            <a:r>
              <a:rPr lang="en-US" sz="2400" dirty="0"/>
              <a:t>Launching the Anaconda Prompt command window is an</a:t>
            </a:r>
            <a:br>
              <a:rPr lang="en-US" sz="2400" dirty="0"/>
            </a:br>
            <a:r>
              <a:rPr lang="en-US" sz="2400" dirty="0"/>
              <a:t>easy way to have some environmental variables defined, including the path where IDLE is located.</a:t>
            </a:r>
            <a:br>
              <a:rPr lang="en-US" sz="2400" dirty="0"/>
            </a:br>
            <a:br>
              <a:rPr lang="en-US" sz="2400" dirty="0"/>
            </a:br>
            <a:r>
              <a:rPr lang="en-US" sz="2400" dirty="0"/>
              <a:t>Running the command window as an Administrator is not </a:t>
            </a:r>
            <a:br>
              <a:rPr lang="en-US" sz="2400" dirty="0"/>
            </a:br>
            <a:r>
              <a:rPr lang="en-US" sz="2400" dirty="0"/>
              <a:t>required but can be handy.</a:t>
            </a:r>
          </a:p>
        </p:txBody>
      </p:sp>
      <p:cxnSp>
        <p:nvCxnSpPr>
          <p:cNvPr id="6" name="Straight Arrow Connector 5"/>
          <p:cNvCxnSpPr/>
          <p:nvPr/>
        </p:nvCxnSpPr>
        <p:spPr>
          <a:xfrm flipH="1">
            <a:off x="3008489" y="2506133"/>
            <a:ext cx="1281289" cy="10442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73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6DD46-205C-44D8-8409-40C172C1FA2E}"/>
              </a:ext>
            </a:extLst>
          </p:cNvPr>
          <p:cNvPicPr>
            <a:picLocks noChangeAspect="1"/>
          </p:cNvPicPr>
          <p:nvPr/>
        </p:nvPicPr>
        <p:blipFill>
          <a:blip r:embed="rId2"/>
          <a:stretch>
            <a:fillRect/>
          </a:stretch>
        </p:blipFill>
        <p:spPr>
          <a:xfrm>
            <a:off x="1362259" y="301832"/>
            <a:ext cx="9324975" cy="4876800"/>
          </a:xfrm>
          <a:prstGeom prst="rect">
            <a:avLst/>
          </a:prstGeom>
        </p:spPr>
      </p:pic>
      <p:sp>
        <p:nvSpPr>
          <p:cNvPr id="3" name="TextBox 2"/>
          <p:cNvSpPr txBox="1"/>
          <p:nvPr/>
        </p:nvSpPr>
        <p:spPr>
          <a:xfrm>
            <a:off x="665018" y="5818909"/>
            <a:ext cx="5357877" cy="461665"/>
          </a:xfrm>
          <a:prstGeom prst="rect">
            <a:avLst/>
          </a:prstGeom>
          <a:noFill/>
        </p:spPr>
        <p:txBody>
          <a:bodyPr wrap="none" rtlCol="0">
            <a:spAutoFit/>
          </a:bodyPr>
          <a:lstStyle/>
          <a:p>
            <a:r>
              <a:rPr lang="en-US" sz="2400" dirty="0"/>
              <a:t>At the prompt, enter the “idle” command</a:t>
            </a:r>
          </a:p>
        </p:txBody>
      </p:sp>
    </p:spTree>
    <p:extLst>
      <p:ext uri="{BB962C8B-B14F-4D97-AF65-F5344CB8AC3E}">
        <p14:creationId xmlns:p14="http://schemas.microsoft.com/office/powerpoint/2010/main" val="3639516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F5C8A-8B54-475A-80F8-1252B1D2E89B}"/>
              </a:ext>
            </a:extLst>
          </p:cNvPr>
          <p:cNvPicPr>
            <a:picLocks noChangeAspect="1"/>
          </p:cNvPicPr>
          <p:nvPr/>
        </p:nvPicPr>
        <p:blipFill>
          <a:blip r:embed="rId2"/>
          <a:stretch>
            <a:fillRect/>
          </a:stretch>
        </p:blipFill>
        <p:spPr>
          <a:xfrm>
            <a:off x="5691063" y="57150"/>
            <a:ext cx="6391275" cy="6800850"/>
          </a:xfrm>
          <a:prstGeom prst="rect">
            <a:avLst/>
          </a:prstGeom>
        </p:spPr>
      </p:pic>
      <p:sp>
        <p:nvSpPr>
          <p:cNvPr id="3" name="TextBox 2"/>
          <p:cNvSpPr txBox="1"/>
          <p:nvPr/>
        </p:nvSpPr>
        <p:spPr>
          <a:xfrm>
            <a:off x="463138" y="463138"/>
            <a:ext cx="5034551" cy="4524315"/>
          </a:xfrm>
          <a:prstGeom prst="rect">
            <a:avLst/>
          </a:prstGeom>
          <a:noFill/>
        </p:spPr>
        <p:txBody>
          <a:bodyPr wrap="square" rtlCol="0">
            <a:spAutoFit/>
          </a:bodyPr>
          <a:lstStyle/>
          <a:p>
            <a:r>
              <a:rPr lang="en-US" sz="2400" dirty="0"/>
              <a:t>A console window will appear. The</a:t>
            </a:r>
            <a:br>
              <a:rPr lang="en-US" sz="2400" dirty="0"/>
            </a:br>
            <a:r>
              <a:rPr lang="en-US" sz="2400" dirty="0"/>
              <a:t>python version should be similar to</a:t>
            </a:r>
            <a:br>
              <a:rPr lang="en-US" sz="2400" dirty="0"/>
            </a:br>
            <a:r>
              <a:rPr lang="en-US" sz="2400" dirty="0"/>
              <a:t>the right. The “&gt;&gt;&gt;” prompt indicates</a:t>
            </a:r>
            <a:br>
              <a:rPr lang="en-US" sz="2400" dirty="0"/>
            </a:br>
            <a:r>
              <a:rPr lang="en-US" sz="2400" dirty="0"/>
              <a:t>that the python interpreter is running</a:t>
            </a:r>
            <a:br>
              <a:rPr lang="en-US" sz="2400" dirty="0"/>
            </a:br>
            <a:r>
              <a:rPr lang="en-US" sz="2400" dirty="0"/>
              <a:t>and python statements can be entered.</a:t>
            </a:r>
          </a:p>
          <a:p>
            <a:endParaRPr lang="en-US" sz="2400" dirty="0"/>
          </a:p>
          <a:p>
            <a:r>
              <a:rPr lang="en-US" sz="2400" dirty="0"/>
              <a:t>Use the </a:t>
            </a:r>
            <a:r>
              <a:rPr lang="en-US" sz="2400" u="sng" dirty="0"/>
              <a:t>File</a:t>
            </a:r>
            <a:r>
              <a:rPr lang="en-US" sz="2400" dirty="0"/>
              <a:t> menu </a:t>
            </a:r>
            <a:r>
              <a:rPr lang="en-US" sz="2400" u="sng" dirty="0"/>
              <a:t>Open</a:t>
            </a:r>
            <a:r>
              <a:rPr lang="en-US" sz="2400" dirty="0"/>
              <a:t> command to</a:t>
            </a:r>
            <a:br>
              <a:rPr lang="en-US" sz="2400" dirty="0"/>
            </a:br>
            <a:r>
              <a:rPr lang="en-US" sz="2400" dirty="0"/>
              <a:t>open the first python script:</a:t>
            </a:r>
          </a:p>
          <a:p>
            <a:r>
              <a:rPr lang="en-US" sz="2400" dirty="0"/>
              <a:t>“make_PAW_TXT_from_PD2.x.py”</a:t>
            </a:r>
          </a:p>
          <a:p>
            <a:r>
              <a:rPr lang="en-US" sz="2400" dirty="0"/>
              <a:t>from the location where the PAW scripts are located on your computer.</a:t>
            </a:r>
          </a:p>
        </p:txBody>
      </p:sp>
      <p:sp>
        <p:nvSpPr>
          <p:cNvPr id="4" name="Rectangle 3"/>
          <p:cNvSpPr/>
          <p:nvPr/>
        </p:nvSpPr>
        <p:spPr>
          <a:xfrm>
            <a:off x="5563312" y="205099"/>
            <a:ext cx="564023" cy="5554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622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1909</Words>
  <Application>Microsoft Macintosh PowerPoint</Application>
  <PresentationFormat>Widescreen</PresentationFormat>
  <Paragraphs>147</Paragraphs>
  <Slides>54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PAW pipeline for processing Proteome Discoverer TMT data</vt:lpstr>
      <vt:lpstr>What does Proteome Discoverer (PD) do OK?</vt:lpstr>
      <vt:lpstr>What does PD do less well?</vt:lpstr>
      <vt:lpstr>What does the PAW pipeline do well?</vt:lpstr>
      <vt:lpstr>Overall strategy</vt:lpstr>
      <vt:lpstr>Computer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Updating Anaconda (bonus material)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PAW pipeline for TMT data</dc:title>
  <dc:creator>Phillip Wilmarth</dc:creator>
  <cp:lastModifiedBy>Phillip Wilmarth</cp:lastModifiedBy>
  <cp:revision>77</cp:revision>
  <dcterms:created xsi:type="dcterms:W3CDTF">2017-10-11T01:08:17Z</dcterms:created>
  <dcterms:modified xsi:type="dcterms:W3CDTF">2018-12-12T18:33:48Z</dcterms:modified>
</cp:coreProperties>
</file>